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425" r:id="rId3"/>
    <p:sldId id="424" r:id="rId4"/>
    <p:sldId id="415" r:id="rId5"/>
    <p:sldId id="392" r:id="rId6"/>
    <p:sldId id="402" r:id="rId7"/>
    <p:sldId id="393" r:id="rId8"/>
    <p:sldId id="394" r:id="rId9"/>
    <p:sldId id="418" r:id="rId10"/>
    <p:sldId id="419" r:id="rId11"/>
    <p:sldId id="421" r:id="rId12"/>
    <p:sldId id="427" r:id="rId13"/>
    <p:sldId id="422" r:id="rId14"/>
    <p:sldId id="426" r:id="rId15"/>
  </p:sldIdLst>
  <p:sldSz cx="9144000" cy="6858000" type="screen4x3"/>
  <p:notesSz cx="7104063" cy="10234613"/>
  <p:defaultTextStyle>
    <a:defPPr>
      <a:defRPr lang="de-DE"/>
    </a:defPPr>
    <a:lvl1pPr algn="l" defTabSz="457200" rtl="0" fontAlgn="base">
      <a:spcBef>
        <a:spcPct val="0"/>
      </a:spcBef>
      <a:spcAft>
        <a:spcPct val="0"/>
      </a:spcAft>
      <a:defRPr sz="2400" kern="1200">
        <a:solidFill>
          <a:schemeClr val="tx1"/>
        </a:solidFill>
        <a:latin typeface="Calibri" pitchFamily="34" charset="0"/>
        <a:ea typeface="Geneva" pitchFamily="34" charset="0"/>
        <a:cs typeface="Geneva" pitchFamily="34" charset="0"/>
      </a:defRPr>
    </a:lvl1pPr>
    <a:lvl2pPr marL="457200" algn="l" defTabSz="457200" rtl="0" fontAlgn="base">
      <a:spcBef>
        <a:spcPct val="0"/>
      </a:spcBef>
      <a:spcAft>
        <a:spcPct val="0"/>
      </a:spcAft>
      <a:defRPr sz="2400" kern="1200">
        <a:solidFill>
          <a:schemeClr val="tx1"/>
        </a:solidFill>
        <a:latin typeface="Calibri" pitchFamily="34" charset="0"/>
        <a:ea typeface="Geneva" pitchFamily="34" charset="0"/>
        <a:cs typeface="Geneva" pitchFamily="34" charset="0"/>
      </a:defRPr>
    </a:lvl2pPr>
    <a:lvl3pPr marL="914400" algn="l" defTabSz="457200" rtl="0" fontAlgn="base">
      <a:spcBef>
        <a:spcPct val="0"/>
      </a:spcBef>
      <a:spcAft>
        <a:spcPct val="0"/>
      </a:spcAft>
      <a:defRPr sz="2400" kern="1200">
        <a:solidFill>
          <a:schemeClr val="tx1"/>
        </a:solidFill>
        <a:latin typeface="Calibri" pitchFamily="34" charset="0"/>
        <a:ea typeface="Geneva" pitchFamily="34" charset="0"/>
        <a:cs typeface="Geneva" pitchFamily="34" charset="0"/>
      </a:defRPr>
    </a:lvl3pPr>
    <a:lvl4pPr marL="1371600" algn="l" defTabSz="457200" rtl="0" fontAlgn="base">
      <a:spcBef>
        <a:spcPct val="0"/>
      </a:spcBef>
      <a:spcAft>
        <a:spcPct val="0"/>
      </a:spcAft>
      <a:defRPr sz="2400" kern="1200">
        <a:solidFill>
          <a:schemeClr val="tx1"/>
        </a:solidFill>
        <a:latin typeface="Calibri" pitchFamily="34" charset="0"/>
        <a:ea typeface="Geneva" pitchFamily="34" charset="0"/>
        <a:cs typeface="Geneva" pitchFamily="34" charset="0"/>
      </a:defRPr>
    </a:lvl4pPr>
    <a:lvl5pPr marL="1828800" algn="l" defTabSz="457200" rtl="0" fontAlgn="base">
      <a:spcBef>
        <a:spcPct val="0"/>
      </a:spcBef>
      <a:spcAft>
        <a:spcPct val="0"/>
      </a:spcAft>
      <a:defRPr sz="2400" kern="1200">
        <a:solidFill>
          <a:schemeClr val="tx1"/>
        </a:solidFill>
        <a:latin typeface="Calibri" pitchFamily="34" charset="0"/>
        <a:ea typeface="Geneva" pitchFamily="34" charset="0"/>
        <a:cs typeface="Geneva" pitchFamily="34" charset="0"/>
      </a:defRPr>
    </a:lvl5pPr>
    <a:lvl6pPr marL="2286000" algn="l" defTabSz="914400" rtl="0" eaLnBrk="1" latinLnBrk="0" hangingPunct="1">
      <a:defRPr sz="2400" kern="1200">
        <a:solidFill>
          <a:schemeClr val="tx1"/>
        </a:solidFill>
        <a:latin typeface="Calibri" pitchFamily="34" charset="0"/>
        <a:ea typeface="Geneva" pitchFamily="34" charset="0"/>
        <a:cs typeface="Geneva" pitchFamily="34" charset="0"/>
      </a:defRPr>
    </a:lvl6pPr>
    <a:lvl7pPr marL="2743200" algn="l" defTabSz="914400" rtl="0" eaLnBrk="1" latinLnBrk="0" hangingPunct="1">
      <a:defRPr sz="2400" kern="1200">
        <a:solidFill>
          <a:schemeClr val="tx1"/>
        </a:solidFill>
        <a:latin typeface="Calibri" pitchFamily="34" charset="0"/>
        <a:ea typeface="Geneva" pitchFamily="34" charset="0"/>
        <a:cs typeface="Geneva" pitchFamily="34" charset="0"/>
      </a:defRPr>
    </a:lvl7pPr>
    <a:lvl8pPr marL="3200400" algn="l" defTabSz="914400" rtl="0" eaLnBrk="1" latinLnBrk="0" hangingPunct="1">
      <a:defRPr sz="2400" kern="1200">
        <a:solidFill>
          <a:schemeClr val="tx1"/>
        </a:solidFill>
        <a:latin typeface="Calibri" pitchFamily="34" charset="0"/>
        <a:ea typeface="Geneva" pitchFamily="34" charset="0"/>
        <a:cs typeface="Geneva" pitchFamily="34" charset="0"/>
      </a:defRPr>
    </a:lvl8pPr>
    <a:lvl9pPr marL="3657600" algn="l" defTabSz="914400" rtl="0" eaLnBrk="1" latinLnBrk="0" hangingPunct="1">
      <a:defRPr sz="2400" kern="1200">
        <a:solidFill>
          <a:schemeClr val="tx1"/>
        </a:solidFill>
        <a:latin typeface="Calibri" pitchFamily="34" charset="0"/>
        <a:ea typeface="Geneva" pitchFamily="34" charset="0"/>
        <a:cs typeface="Genev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snapToGrid="0" snapToObjects="1">
      <p:cViewPr varScale="1">
        <p:scale>
          <a:sx n="107" d="100"/>
          <a:sy n="107" d="100"/>
        </p:scale>
        <p:origin x="17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2654" y="-8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5527" tIns="47764" rIns="95527" bIns="47764" rtlCol="0"/>
          <a:lstStyle>
            <a:lvl1pPr algn="l">
              <a:defRPr sz="1300"/>
            </a:lvl1pPr>
          </a:lstStyle>
          <a:p>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5527" tIns="47764" rIns="95527" bIns="47764" rtlCol="0"/>
          <a:lstStyle>
            <a:lvl1pPr algn="r">
              <a:defRPr sz="1300"/>
            </a:lvl1pPr>
          </a:lstStyle>
          <a:p>
            <a:fld id="{3B1B887A-6769-4C75-8363-5059742D1377}" type="datetimeFigureOut">
              <a:rPr lang="de-DE" smtClean="0"/>
              <a:t>29.04.2024</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5527" tIns="47764" rIns="95527" bIns="47764" rtlCol="0" anchor="b"/>
          <a:lstStyle>
            <a:lvl1pPr algn="l">
              <a:defRPr sz="1300"/>
            </a:lvl1pPr>
          </a:lstStyle>
          <a:p>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5527" tIns="47764" rIns="95527" bIns="47764" rtlCol="0" anchor="b"/>
          <a:lstStyle>
            <a:lvl1pPr algn="r">
              <a:defRPr sz="1300"/>
            </a:lvl1pPr>
          </a:lstStyle>
          <a:p>
            <a:fld id="{D6A915D0-080D-4D5B-826B-62167CDCE806}" type="slidenum">
              <a:rPr lang="de-DE" smtClean="0"/>
              <a:t>‹Nr.›</a:t>
            </a:fld>
            <a:endParaRPr lang="de-DE"/>
          </a:p>
        </p:txBody>
      </p:sp>
    </p:spTree>
    <p:extLst>
      <p:ext uri="{BB962C8B-B14F-4D97-AF65-F5344CB8AC3E}">
        <p14:creationId xmlns:p14="http://schemas.microsoft.com/office/powerpoint/2010/main" val="185301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5527" tIns="47764" rIns="95527" bIns="47764" rtlCol="0"/>
          <a:lstStyle>
            <a:lvl1pPr algn="l">
              <a:defRPr sz="1300">
                <a:ea typeface="Geneva" charset="-128"/>
                <a:cs typeface="+mn-cs"/>
              </a:defRPr>
            </a:lvl1pPr>
          </a:lstStyle>
          <a:p>
            <a:pPr>
              <a:defRPr/>
            </a:pPr>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5527" tIns="47764" rIns="95527" bIns="47764" rtlCol="0"/>
          <a:lstStyle>
            <a:lvl1pPr algn="r">
              <a:defRPr sz="1300">
                <a:ea typeface="Geneva" charset="-128"/>
                <a:cs typeface="+mn-cs"/>
              </a:defRPr>
            </a:lvl1pPr>
          </a:lstStyle>
          <a:p>
            <a:pPr>
              <a:defRPr/>
            </a:pPr>
            <a:fld id="{010296F3-018C-4898-8425-097169504ED3}" type="datetimeFigureOut">
              <a:rPr lang="de-DE"/>
              <a:pPr>
                <a:defRPr/>
              </a:pPr>
              <a:t>29.04.2024</a:t>
            </a:fld>
            <a:endParaRPr lang="de-DE"/>
          </a:p>
        </p:txBody>
      </p:sp>
      <p:sp>
        <p:nvSpPr>
          <p:cNvPr id="4" name="Folienbildplatzhalt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527" tIns="47764" rIns="95527" bIns="47764" rtlCol="0" anchor="ctr"/>
          <a:lstStyle/>
          <a:p>
            <a:pPr lvl="0"/>
            <a:endParaRPr lang="de-DE" noProof="0"/>
          </a:p>
        </p:txBody>
      </p:sp>
      <p:sp>
        <p:nvSpPr>
          <p:cNvPr id="5" name="Notizenplatzhalter 4"/>
          <p:cNvSpPr>
            <a:spLocks noGrp="1"/>
          </p:cNvSpPr>
          <p:nvPr>
            <p:ph type="body" sz="quarter" idx="3"/>
          </p:nvPr>
        </p:nvSpPr>
        <p:spPr>
          <a:xfrm>
            <a:off x="710407" y="4861442"/>
            <a:ext cx="5683250" cy="4605576"/>
          </a:xfrm>
          <a:prstGeom prst="rect">
            <a:avLst/>
          </a:prstGeom>
        </p:spPr>
        <p:txBody>
          <a:bodyPr vert="horz" lIns="95527" tIns="47764" rIns="95527" bIns="4776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5527" tIns="47764" rIns="95527" bIns="47764" rtlCol="0" anchor="b"/>
          <a:lstStyle>
            <a:lvl1pPr algn="l">
              <a:defRPr sz="1300">
                <a:ea typeface="Geneva" charset="-128"/>
                <a:cs typeface="+mn-cs"/>
              </a:defRPr>
            </a:lvl1pPr>
          </a:lstStyle>
          <a:p>
            <a:pPr>
              <a:defRPr/>
            </a:pPr>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5527" tIns="47764" rIns="95527" bIns="47764" rtlCol="0" anchor="b"/>
          <a:lstStyle>
            <a:lvl1pPr algn="r">
              <a:defRPr sz="1300">
                <a:ea typeface="Geneva" charset="-128"/>
                <a:cs typeface="+mn-cs"/>
              </a:defRPr>
            </a:lvl1pPr>
          </a:lstStyle>
          <a:p>
            <a:pPr>
              <a:defRPr/>
            </a:pPr>
            <a:fld id="{A268D6C5-6FBB-49B9-B842-F464A0D640E2}" type="slidenum">
              <a:rPr lang="de-DE"/>
              <a:pPr>
                <a:defRPr/>
              </a:pPr>
              <a:t>‹Nr.›</a:t>
            </a:fld>
            <a:endParaRPr lang="de-DE"/>
          </a:p>
        </p:txBody>
      </p:sp>
    </p:spTree>
    <p:extLst>
      <p:ext uri="{BB962C8B-B14F-4D97-AF65-F5344CB8AC3E}">
        <p14:creationId xmlns:p14="http://schemas.microsoft.com/office/powerpoint/2010/main" val="3624737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268D6C5-6FBB-49B9-B842-F464A0D640E2}" type="slidenum">
              <a:rPr lang="de-DE" smtClean="0"/>
              <a:pPr>
                <a:defRPr/>
              </a:pPr>
              <a:t>1</a:t>
            </a:fld>
            <a:endParaRPr lang="de-DE"/>
          </a:p>
        </p:txBody>
      </p:sp>
    </p:spTree>
    <p:extLst>
      <p:ext uri="{BB962C8B-B14F-4D97-AF65-F5344CB8AC3E}">
        <p14:creationId xmlns:p14="http://schemas.microsoft.com/office/powerpoint/2010/main" val="134754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DANIEL</a:t>
            </a:r>
          </a:p>
          <a:p>
            <a:endParaRPr lang="de-DE" dirty="0"/>
          </a:p>
          <a:p>
            <a:r>
              <a:rPr lang="de-DE" dirty="0"/>
              <a:t>Im</a:t>
            </a:r>
            <a:r>
              <a:rPr lang="de-DE" baseline="0" dirty="0"/>
              <a:t> Mai hat der EuGH sein viel beachtetes Urteil zur Arbeitszeiterfassung vorgelegt. </a:t>
            </a:r>
          </a:p>
          <a:p>
            <a:r>
              <a:rPr lang="de-DE" baseline="0" dirty="0"/>
              <a:t>Hier die wesentlichen Punkte:</a:t>
            </a:r>
          </a:p>
          <a:p>
            <a:pPr marL="179114" indent="-179114">
              <a:buFont typeface="Arial" panose="020B0604020202020204" pitchFamily="34" charset="0"/>
              <a:buChar char="•"/>
            </a:pPr>
            <a:r>
              <a:rPr lang="de-DE" dirty="0"/>
              <a:t>Der EuGH qualifiziert die Schutzvorschriften der Arbeitszeitrichtlinie als Europäische Grundrechte, die zwingend einzuhalten sind.</a:t>
            </a:r>
          </a:p>
          <a:p>
            <a:pPr marL="179114" indent="-179114">
              <a:buFont typeface="Arial" panose="020B0604020202020204" pitchFamily="34" charset="0"/>
              <a:buChar char="•"/>
            </a:pPr>
            <a:r>
              <a:rPr lang="de-DE" dirty="0"/>
              <a:t>Ohne Arbeitszeiterfassung kann der Arbeitgeber nicht dafür sorgen, dass diese eingehalten werden.</a:t>
            </a:r>
          </a:p>
          <a:p>
            <a:pPr marL="179114" indent="-179114">
              <a:buFont typeface="Arial" panose="020B0604020202020204" pitchFamily="34" charset="0"/>
              <a:buChar char="•"/>
            </a:pPr>
            <a:r>
              <a:rPr lang="de-DE" dirty="0"/>
              <a:t>Die Mitgliedsstaaten müssen daher durch geeignete Maßnahmen Sorge tragen, dass die Arbeitgeber die Arbeitszeit erfassen. </a:t>
            </a:r>
          </a:p>
          <a:p>
            <a:pPr marL="179114" indent="-179114">
              <a:buFont typeface="Arial" panose="020B0604020202020204" pitchFamily="34" charset="0"/>
              <a:buChar char="•"/>
            </a:pPr>
            <a:r>
              <a:rPr lang="de-DE" dirty="0"/>
              <a:t>Das kann auch durch Selbstaufzeichnung durch die Arbeitnehmer geschehen.</a:t>
            </a:r>
          </a:p>
          <a:p>
            <a:endParaRPr lang="de-DE" dirty="0"/>
          </a:p>
          <a:p>
            <a:r>
              <a:rPr lang="de-DE" dirty="0"/>
              <a:t>Es gibt bislang wenig bis gar keine Argumente dafür, dass dieses Urteil nicht in voller Schönheit auch für Lehrkräfte</a:t>
            </a:r>
            <a:r>
              <a:rPr lang="de-DE" baseline="0" dirty="0"/>
              <a:t> und Wissenschaftler*innen anwendbar sein sollte. </a:t>
            </a:r>
            <a:r>
              <a:rPr lang="de-DE" dirty="0"/>
              <a:t>Das</a:t>
            </a:r>
            <a:r>
              <a:rPr lang="de-DE" baseline="0" dirty="0"/>
              <a:t> bringt in unsere Konferenz, die wir schon vor dem Urteil geplant hatten, noch eine neue Dimension! </a:t>
            </a:r>
          </a:p>
          <a:p>
            <a:endParaRPr lang="de-DE" baseline="0" dirty="0"/>
          </a:p>
          <a:p>
            <a:r>
              <a:rPr lang="de-DE" baseline="0" dirty="0"/>
              <a:t>Wir hatten als Vorstandsbereich wenige Tage nach der Urteilsverkündung ein Diskussionspapier mit Fragen versandt, die die GEW unseres Erachtens möglichst schnell klären sollte. Leider haben wir auf dieses Papier genau EINE Rückmeldung erhalten, was wir sehr bedauert haben. Deswegen haben wir es für euch noch mal ausgedruckt mitgebracht, in der Hoffnung, dass wir im Laufe der nächsten beiden Tage Antworten auf unsere Fragen bekommen.</a:t>
            </a:r>
          </a:p>
          <a:p>
            <a:endParaRPr lang="de-DE" dirty="0"/>
          </a:p>
        </p:txBody>
      </p:sp>
      <p:sp>
        <p:nvSpPr>
          <p:cNvPr id="4" name="Foliennummernplatzhalter 3"/>
          <p:cNvSpPr>
            <a:spLocks noGrp="1"/>
          </p:cNvSpPr>
          <p:nvPr>
            <p:ph type="sldNum" sz="quarter" idx="10"/>
          </p:nvPr>
        </p:nvSpPr>
        <p:spPr/>
        <p:txBody>
          <a:bodyPr/>
          <a:lstStyle/>
          <a:p>
            <a:pPr>
              <a:defRPr/>
            </a:pPr>
            <a:fld id="{A268D6C5-6FBB-49B9-B842-F464A0D640E2}" type="slidenum">
              <a:rPr lang="de-DE" smtClean="0"/>
              <a:pPr>
                <a:defRPr/>
              </a:pPr>
              <a:t>5</a:t>
            </a:fld>
            <a:endParaRPr lang="de-DE"/>
          </a:p>
        </p:txBody>
      </p:sp>
    </p:spTree>
    <p:extLst>
      <p:ext uri="{BB962C8B-B14F-4D97-AF65-F5344CB8AC3E}">
        <p14:creationId xmlns:p14="http://schemas.microsoft.com/office/powerpoint/2010/main" val="187478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W-PPT_2014 Zwischentitel">
    <p:spTree>
      <p:nvGrpSpPr>
        <p:cNvPr id="1" name=""/>
        <p:cNvGrpSpPr/>
        <p:nvPr/>
      </p:nvGrpSpPr>
      <p:grpSpPr>
        <a:xfrm>
          <a:off x="0" y="0"/>
          <a:ext cx="0" cy="0"/>
          <a:chOff x="0" y="0"/>
          <a:chExt cx="0" cy="0"/>
        </a:xfrm>
      </p:grpSpPr>
      <p:pic>
        <p:nvPicPr>
          <p:cNvPr id="4" name="Bild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
        <p:nvSpPr>
          <p:cNvPr id="2" name="Titel 1"/>
          <p:cNvSpPr>
            <a:spLocks noGrp="1"/>
          </p:cNvSpPr>
          <p:nvPr>
            <p:ph type="title"/>
          </p:nvPr>
        </p:nvSpPr>
        <p:spPr>
          <a:xfrm>
            <a:off x="914400" y="2651687"/>
            <a:ext cx="7866063" cy="662575"/>
          </a:xfrm>
        </p:spPr>
        <p:txBody>
          <a:bodyPr anchor="b">
            <a:spAutoFit/>
          </a:bodyPr>
          <a:lstStyle>
            <a:lvl1pPr>
              <a:lnSpc>
                <a:spcPts val="5000"/>
              </a:lnSpc>
              <a:defRPr sz="5000"/>
            </a:lvl1pPr>
          </a:lstStyle>
          <a:p>
            <a:r>
              <a:rPr lang="de-DE" dirty="0"/>
              <a:t>Mastertitelformat bearbeiten</a:t>
            </a:r>
          </a:p>
        </p:txBody>
      </p:sp>
      <p:sp>
        <p:nvSpPr>
          <p:cNvPr id="18" name="Textplatzhalter 3"/>
          <p:cNvSpPr>
            <a:spLocks noGrp="1"/>
          </p:cNvSpPr>
          <p:nvPr>
            <p:ph type="body" sz="half" idx="2"/>
          </p:nvPr>
        </p:nvSpPr>
        <p:spPr>
          <a:xfrm>
            <a:off x="954087" y="3314262"/>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6" name="Datumsplatzhalter 2"/>
          <p:cNvSpPr>
            <a:spLocks noGrp="1"/>
          </p:cNvSpPr>
          <p:nvPr>
            <p:ph type="dt" sz="half" idx="10"/>
          </p:nvPr>
        </p:nvSpPr>
        <p:spPr/>
        <p:txBody>
          <a:bodyPr/>
          <a:lstStyle>
            <a:lvl1pPr>
              <a:defRPr/>
            </a:lvl1pPr>
          </a:lstStyle>
          <a:p>
            <a:pPr>
              <a:defRPr/>
            </a:pPr>
            <a:fld id="{716DEB56-F4DF-4114-94B6-74C4BF30CFD7}" type="datetime1">
              <a:rPr lang="de-DE" altLang="de-DE"/>
              <a:pPr>
                <a:defRPr/>
              </a:pPr>
              <a:t>29.04.2024</a:t>
            </a:fld>
            <a:endParaRPr lang="de-DE" altLang="de-DE"/>
          </a:p>
        </p:txBody>
      </p:sp>
      <p:sp>
        <p:nvSpPr>
          <p:cNvPr id="7" name="Foliennummernplatzhalter 3"/>
          <p:cNvSpPr>
            <a:spLocks noGrp="1"/>
          </p:cNvSpPr>
          <p:nvPr>
            <p:ph type="sldNum" sz="quarter" idx="11"/>
          </p:nvPr>
        </p:nvSpPr>
        <p:spPr/>
        <p:txBody>
          <a:bodyPr/>
          <a:lstStyle>
            <a:lvl1pPr>
              <a:defRPr/>
            </a:lvl1pPr>
          </a:lstStyle>
          <a:p>
            <a:pPr>
              <a:defRPr/>
            </a:pPr>
            <a:fld id="{20EA433A-C5B2-4D69-86D3-EC084EA63F0A}" type="slidenum">
              <a:rPr lang="de-DE" altLang="de-DE"/>
              <a:pPr>
                <a:defRPr/>
              </a:pPr>
              <a:t>‹Nr.›</a:t>
            </a:fld>
            <a:endParaRPr lang="de-DE" altLang="de-DE"/>
          </a:p>
        </p:txBody>
      </p:sp>
    </p:spTree>
    <p:extLst>
      <p:ext uri="{BB962C8B-B14F-4D97-AF65-F5344CB8AC3E}">
        <p14:creationId xmlns:p14="http://schemas.microsoft.com/office/powerpoint/2010/main" val="195843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GEW-PPT_2014 Textseite und Inhalte">
    <p:spTree>
      <p:nvGrpSpPr>
        <p:cNvPr id="1" name=""/>
        <p:cNvGrpSpPr/>
        <p:nvPr/>
      </p:nvGrpSpPr>
      <p:grpSpPr>
        <a:xfrm>
          <a:off x="0" y="0"/>
          <a:ext cx="0" cy="0"/>
          <a:chOff x="0" y="0"/>
          <a:chExt cx="0" cy="0"/>
        </a:xfrm>
      </p:grpSpPr>
      <p:pic>
        <p:nvPicPr>
          <p:cNvPr id="4" name="Bild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
        <p:nvSpPr>
          <p:cNvPr id="2" name="Titel 1"/>
          <p:cNvSpPr>
            <a:spLocks noGrp="1"/>
          </p:cNvSpPr>
          <p:nvPr>
            <p:ph type="title"/>
          </p:nvPr>
        </p:nvSpPr>
        <p:spPr>
          <a:xfrm>
            <a:off x="457200" y="535668"/>
            <a:ext cx="7866063" cy="850900"/>
          </a:xfrm>
        </p:spPr>
        <p:txBody>
          <a:bodyPr/>
          <a:lstStyle>
            <a:lvl1pPr>
              <a:lnSpc>
                <a:spcPct val="100000"/>
              </a:lnSpc>
              <a:defRPr sz="3200"/>
            </a:lvl1pPr>
          </a:lstStyle>
          <a:p>
            <a:r>
              <a:rPr lang="de-DE" dirty="0"/>
              <a:t>Mastertitelformat bearbeiten</a:t>
            </a:r>
          </a:p>
        </p:txBody>
      </p:sp>
      <p:sp>
        <p:nvSpPr>
          <p:cNvPr id="3" name="Inhaltsplatzhalter 2"/>
          <p:cNvSpPr>
            <a:spLocks noGrp="1"/>
          </p:cNvSpPr>
          <p:nvPr>
            <p:ph idx="1"/>
          </p:nvPr>
        </p:nvSpPr>
        <p:spPr>
          <a:xfrm>
            <a:off x="457200" y="1676400"/>
            <a:ext cx="8323263" cy="4760913"/>
          </a:xfrm>
        </p:spPr>
        <p:txBody>
          <a:bodyPr/>
          <a:lstStyle>
            <a:lvl1pPr>
              <a:lnSpc>
                <a:spcPct val="100000"/>
              </a:lnSpc>
              <a:defRPr sz="2800"/>
            </a:lvl1pPr>
            <a:lvl2pPr>
              <a:lnSpc>
                <a:spcPct val="100000"/>
              </a:lnSpc>
              <a:defRPr sz="2000"/>
            </a:lvl2pPr>
          </a:lstStyle>
          <a:p>
            <a:pPr lvl="0"/>
            <a:r>
              <a:rPr lang="de-DE" dirty="0"/>
              <a:t>Mastertextformat bearbeiten</a:t>
            </a:r>
          </a:p>
          <a:p>
            <a:pPr lvl="1"/>
            <a:r>
              <a:rPr lang="de-DE" dirty="0"/>
              <a:t>Zweite Ebene</a:t>
            </a:r>
          </a:p>
        </p:txBody>
      </p:sp>
      <p:sp>
        <p:nvSpPr>
          <p:cNvPr id="6" name="Datumsplatzhalter 3"/>
          <p:cNvSpPr>
            <a:spLocks noGrp="1"/>
          </p:cNvSpPr>
          <p:nvPr>
            <p:ph type="dt" sz="half" idx="10"/>
          </p:nvPr>
        </p:nvSpPr>
        <p:spPr/>
        <p:txBody>
          <a:bodyPr/>
          <a:lstStyle>
            <a:lvl1pPr>
              <a:defRPr/>
            </a:lvl1pPr>
          </a:lstStyle>
          <a:p>
            <a:pPr>
              <a:defRPr/>
            </a:pPr>
            <a:fld id="{B53A29F9-E96A-4CF6-BCED-F3FBD05D58A7}" type="datetime1">
              <a:rPr lang="de-DE" altLang="de-DE"/>
              <a:pPr>
                <a:defRPr/>
              </a:pPr>
              <a:t>29.04.2024</a:t>
            </a:fld>
            <a:endParaRPr lang="de-DE" altLang="de-DE"/>
          </a:p>
        </p:txBody>
      </p:sp>
      <p:sp>
        <p:nvSpPr>
          <p:cNvPr id="7" name="Fußzeilenplatzhalter 4"/>
          <p:cNvSpPr>
            <a:spLocks noGrp="1"/>
          </p:cNvSpPr>
          <p:nvPr>
            <p:ph type="ftr" sz="quarter" idx="11"/>
          </p:nvPr>
        </p:nvSpPr>
        <p:spPr>
          <a:xfrm>
            <a:off x="2950029" y="6356350"/>
            <a:ext cx="3276599"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de-DE" dirty="0"/>
              <a:t>GEW-Arbeitszeitkonferenz 2019</a:t>
            </a:r>
          </a:p>
        </p:txBody>
      </p:sp>
      <p:sp>
        <p:nvSpPr>
          <p:cNvPr id="8" name="Foliennummernplatzhalter 5"/>
          <p:cNvSpPr>
            <a:spLocks noGrp="1"/>
          </p:cNvSpPr>
          <p:nvPr>
            <p:ph type="sldNum" sz="quarter" idx="12"/>
          </p:nvPr>
        </p:nvSpPr>
        <p:spPr/>
        <p:txBody>
          <a:bodyPr/>
          <a:lstStyle>
            <a:lvl1pPr>
              <a:defRPr/>
            </a:lvl1pPr>
          </a:lstStyle>
          <a:p>
            <a:pPr>
              <a:defRPr/>
            </a:pPr>
            <a:fld id="{25FE3618-0A84-4213-A929-E30F62D96FAC}" type="slidenum">
              <a:rPr lang="de-DE" altLang="de-DE"/>
              <a:pPr>
                <a:defRPr/>
              </a:pPr>
              <a:t>‹Nr.›</a:t>
            </a:fld>
            <a:endParaRPr lang="de-DE" altLang="de-DE"/>
          </a:p>
        </p:txBody>
      </p:sp>
    </p:spTree>
    <p:extLst>
      <p:ext uri="{BB962C8B-B14F-4D97-AF65-F5344CB8AC3E}">
        <p14:creationId xmlns:p14="http://schemas.microsoft.com/office/powerpoint/2010/main" val="96905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EW-PPT_2014 Bildseite">
    <p:spTree>
      <p:nvGrpSpPr>
        <p:cNvPr id="1" name=""/>
        <p:cNvGrpSpPr/>
        <p:nvPr/>
      </p:nvGrpSpPr>
      <p:grpSpPr>
        <a:xfrm>
          <a:off x="0" y="0"/>
          <a:ext cx="0" cy="0"/>
          <a:chOff x="0" y="0"/>
          <a:chExt cx="0" cy="0"/>
        </a:xfrm>
      </p:grpSpPr>
      <p:pic>
        <p:nvPicPr>
          <p:cNvPr id="3" name="Bild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
        <p:nvSpPr>
          <p:cNvPr id="26" name="Bildplatzhalter 25"/>
          <p:cNvSpPr>
            <a:spLocks noGrp="1"/>
          </p:cNvSpPr>
          <p:nvPr>
            <p:ph type="pic" sz="quarter" idx="13"/>
          </p:nvPr>
        </p:nvSpPr>
        <p:spPr>
          <a:xfrm>
            <a:off x="457200" y="1577975"/>
            <a:ext cx="8229600" cy="4954588"/>
          </a:xfrm>
        </p:spPr>
        <p:txBody>
          <a:bodyPr rtlCol="0">
            <a:normAutofit/>
          </a:bodyPr>
          <a:lstStyle/>
          <a:p>
            <a:pPr lvl="0"/>
            <a:endParaRPr lang="de-DE" noProof="0" dirty="0"/>
          </a:p>
        </p:txBody>
      </p:sp>
      <p:sp>
        <p:nvSpPr>
          <p:cNvPr id="5" name="Datumsplatzhalter 3"/>
          <p:cNvSpPr>
            <a:spLocks noGrp="1"/>
          </p:cNvSpPr>
          <p:nvPr>
            <p:ph type="dt" sz="half" idx="14"/>
          </p:nvPr>
        </p:nvSpPr>
        <p:spPr/>
        <p:txBody>
          <a:bodyPr/>
          <a:lstStyle>
            <a:lvl1pPr>
              <a:defRPr/>
            </a:lvl1pPr>
          </a:lstStyle>
          <a:p>
            <a:pPr>
              <a:defRPr/>
            </a:pPr>
            <a:fld id="{BE5B60F1-0A57-47ED-9130-1D971F10832F}" type="datetime1">
              <a:rPr lang="de-DE" altLang="de-DE"/>
              <a:pPr>
                <a:defRPr/>
              </a:pPr>
              <a:t>29.04.2024</a:t>
            </a:fld>
            <a:endParaRPr lang="de-DE" altLang="de-DE"/>
          </a:p>
        </p:txBody>
      </p:sp>
      <p:sp>
        <p:nvSpPr>
          <p:cNvPr id="6" name="Fußzeilenplatzhalt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de-DE"/>
              <a:t>Joyce Abebrese// GEW NRW// 2014</a:t>
            </a:r>
          </a:p>
        </p:txBody>
      </p:sp>
      <p:sp>
        <p:nvSpPr>
          <p:cNvPr id="7" name="Foliennummernplatzhalter 5"/>
          <p:cNvSpPr>
            <a:spLocks noGrp="1"/>
          </p:cNvSpPr>
          <p:nvPr>
            <p:ph type="sldNum" sz="quarter" idx="16"/>
          </p:nvPr>
        </p:nvSpPr>
        <p:spPr/>
        <p:txBody>
          <a:bodyPr/>
          <a:lstStyle>
            <a:lvl1pPr>
              <a:defRPr/>
            </a:lvl1pPr>
          </a:lstStyle>
          <a:p>
            <a:pPr>
              <a:defRPr/>
            </a:pPr>
            <a:fld id="{1C6C52C9-1C50-4330-A15F-E81C1F70AD3A}" type="slidenum">
              <a:rPr lang="de-DE" altLang="de-DE"/>
              <a:pPr>
                <a:defRPr/>
              </a:pPr>
              <a:t>‹Nr.›</a:t>
            </a:fld>
            <a:endParaRPr lang="de-DE" altLang="de-DE"/>
          </a:p>
        </p:txBody>
      </p:sp>
    </p:spTree>
    <p:extLst>
      <p:ext uri="{BB962C8B-B14F-4D97-AF65-F5344CB8AC3E}">
        <p14:creationId xmlns:p14="http://schemas.microsoft.com/office/powerpoint/2010/main" val="31884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EW-PPT_2014 Vergleich">
    <p:spTree>
      <p:nvGrpSpPr>
        <p:cNvPr id="1" name=""/>
        <p:cNvGrpSpPr/>
        <p:nvPr/>
      </p:nvGrpSpPr>
      <p:grpSpPr>
        <a:xfrm>
          <a:off x="0" y="0"/>
          <a:ext cx="0" cy="0"/>
          <a:chOff x="0" y="0"/>
          <a:chExt cx="0" cy="0"/>
        </a:xfrm>
      </p:grpSpPr>
      <p:pic>
        <p:nvPicPr>
          <p:cNvPr id="7" name="Bild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
        <p:nvSpPr>
          <p:cNvPr id="3" name="Textplatzhalter 2"/>
          <p:cNvSpPr>
            <a:spLocks noGrp="1"/>
          </p:cNvSpPr>
          <p:nvPr>
            <p:ph type="body" idx="1"/>
          </p:nvPr>
        </p:nvSpPr>
        <p:spPr>
          <a:xfrm>
            <a:off x="457200" y="1789269"/>
            <a:ext cx="4040188" cy="228285"/>
          </a:xfrm>
        </p:spPr>
        <p:txBody>
          <a:bodyPr anchor="b"/>
          <a:lstStyle>
            <a:lvl1pPr marL="0" indent="0">
              <a:lnSpc>
                <a:spcPts val="24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330441"/>
            <a:ext cx="4040188" cy="3795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789269"/>
            <a:ext cx="4041775" cy="228286"/>
          </a:xfrm>
        </p:spPr>
        <p:txBody>
          <a:bodyPr anchor="b"/>
          <a:lstStyle>
            <a:lvl1pPr marL="0" indent="0">
              <a:lnSpc>
                <a:spcPts val="24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330441"/>
            <a:ext cx="4041775" cy="3795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6"/>
          <p:cNvSpPr>
            <a:spLocks noGrp="1"/>
          </p:cNvSpPr>
          <p:nvPr>
            <p:ph type="dt" sz="half" idx="10"/>
          </p:nvPr>
        </p:nvSpPr>
        <p:spPr/>
        <p:txBody>
          <a:bodyPr/>
          <a:lstStyle>
            <a:lvl1pPr>
              <a:defRPr/>
            </a:lvl1pPr>
          </a:lstStyle>
          <a:p>
            <a:pPr>
              <a:defRPr/>
            </a:pPr>
            <a:fld id="{2E455852-3FA5-47AA-9361-371D37129253}" type="datetime1">
              <a:rPr lang="de-DE" altLang="de-DE"/>
              <a:pPr>
                <a:defRPr/>
              </a:pPr>
              <a:t>29.04.2024</a:t>
            </a:fld>
            <a:endParaRPr lang="de-DE" altLang="de-DE"/>
          </a:p>
        </p:txBody>
      </p:sp>
      <p:sp>
        <p:nvSpPr>
          <p:cNvPr id="10" name="Fußzeilenplatzhalt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de-DE"/>
              <a:t>Joyce Abebrese// GEW NRW// 2014</a:t>
            </a:r>
          </a:p>
        </p:txBody>
      </p:sp>
      <p:sp>
        <p:nvSpPr>
          <p:cNvPr id="11" name="Foliennummernplatzhalter 8"/>
          <p:cNvSpPr>
            <a:spLocks noGrp="1"/>
          </p:cNvSpPr>
          <p:nvPr>
            <p:ph type="sldNum" sz="quarter" idx="12"/>
          </p:nvPr>
        </p:nvSpPr>
        <p:spPr/>
        <p:txBody>
          <a:bodyPr/>
          <a:lstStyle>
            <a:lvl1pPr>
              <a:defRPr/>
            </a:lvl1pPr>
          </a:lstStyle>
          <a:p>
            <a:pPr>
              <a:defRPr/>
            </a:pPr>
            <a:fld id="{41BECE12-5102-4590-83C0-EB43D322E53D}" type="slidenum">
              <a:rPr lang="de-DE" altLang="de-DE"/>
              <a:pPr>
                <a:defRPr/>
              </a:pPr>
              <a:t>‹Nr.›</a:t>
            </a:fld>
            <a:endParaRPr lang="de-DE" altLang="de-DE"/>
          </a:p>
        </p:txBody>
      </p:sp>
    </p:spTree>
    <p:extLst>
      <p:ext uri="{BB962C8B-B14F-4D97-AF65-F5344CB8AC3E}">
        <p14:creationId xmlns:p14="http://schemas.microsoft.com/office/powerpoint/2010/main" val="10546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GEW-PPT_2014 Bild mit Beschriftung">
    <p:spTree>
      <p:nvGrpSpPr>
        <p:cNvPr id="1" name=""/>
        <p:cNvGrpSpPr/>
        <p:nvPr/>
      </p:nvGrpSpPr>
      <p:grpSpPr>
        <a:xfrm>
          <a:off x="0" y="0"/>
          <a:ext cx="0" cy="0"/>
          <a:chOff x="0" y="0"/>
          <a:chExt cx="0" cy="0"/>
        </a:xfrm>
      </p:grpSpPr>
      <p:pic>
        <p:nvPicPr>
          <p:cNvPr id="5" name="Bild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
        <p:nvSpPr>
          <p:cNvPr id="2" name="Titel 1"/>
          <p:cNvSpPr>
            <a:spLocks noGrp="1"/>
          </p:cNvSpPr>
          <p:nvPr>
            <p:ph type="title"/>
          </p:nvPr>
        </p:nvSpPr>
        <p:spPr>
          <a:xfrm>
            <a:off x="1792288" y="4800600"/>
            <a:ext cx="5486400" cy="566738"/>
          </a:xfrm>
        </p:spPr>
        <p:txBody>
          <a:bodyPr anchor="b"/>
          <a:lstStyle>
            <a:lvl1pPr algn="l">
              <a:lnSpc>
                <a:spcPts val="2000"/>
              </a:lnSpc>
              <a:defRPr sz="2000" b="1"/>
            </a:lvl1pPr>
          </a:lstStyle>
          <a:p>
            <a:r>
              <a:rPr lang="de-DE" dirty="0"/>
              <a:t>Mastertitelformat bearbeiten</a:t>
            </a:r>
          </a:p>
        </p:txBody>
      </p:sp>
      <p:sp>
        <p:nvSpPr>
          <p:cNvPr id="3" name="Bildplatzhalter 2"/>
          <p:cNvSpPr>
            <a:spLocks noGrp="1"/>
          </p:cNvSpPr>
          <p:nvPr>
            <p:ph type="pic" idx="1"/>
          </p:nvPr>
        </p:nvSpPr>
        <p:spPr>
          <a:xfrm>
            <a:off x="1792288" y="1726252"/>
            <a:ext cx="5486400" cy="300132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umsplatzhalter 4"/>
          <p:cNvSpPr>
            <a:spLocks noGrp="1"/>
          </p:cNvSpPr>
          <p:nvPr>
            <p:ph type="dt" sz="half" idx="10"/>
          </p:nvPr>
        </p:nvSpPr>
        <p:spPr/>
        <p:txBody>
          <a:bodyPr/>
          <a:lstStyle>
            <a:lvl1pPr>
              <a:defRPr/>
            </a:lvl1pPr>
          </a:lstStyle>
          <a:p>
            <a:pPr>
              <a:defRPr/>
            </a:pPr>
            <a:fld id="{A05CAC80-F883-4E32-894C-F157E9D2E828}" type="datetime1">
              <a:rPr lang="de-DE" altLang="de-DE"/>
              <a:pPr>
                <a:defRPr/>
              </a:pPr>
              <a:t>29.04.2024</a:t>
            </a:fld>
            <a:endParaRPr lang="de-DE" altLang="de-DE"/>
          </a:p>
        </p:txBody>
      </p:sp>
      <p:sp>
        <p:nvSpPr>
          <p:cNvPr id="8" name="Fußzeilenplatzhalt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de-DE"/>
              <a:t>Joyce Abebrese// GEW NRW// 2014</a:t>
            </a:r>
          </a:p>
        </p:txBody>
      </p:sp>
      <p:sp>
        <p:nvSpPr>
          <p:cNvPr id="9" name="Foliennummernplatzhalter 6"/>
          <p:cNvSpPr>
            <a:spLocks noGrp="1"/>
          </p:cNvSpPr>
          <p:nvPr>
            <p:ph type="sldNum" sz="quarter" idx="12"/>
          </p:nvPr>
        </p:nvSpPr>
        <p:spPr/>
        <p:txBody>
          <a:bodyPr/>
          <a:lstStyle>
            <a:lvl1pPr>
              <a:defRPr/>
            </a:lvl1pPr>
          </a:lstStyle>
          <a:p>
            <a:pPr>
              <a:defRPr/>
            </a:pPr>
            <a:fld id="{381DC3DE-4686-425E-A814-2A272429216F}" type="slidenum">
              <a:rPr lang="de-DE" altLang="de-DE"/>
              <a:pPr>
                <a:defRPr/>
              </a:pPr>
              <a:t>‹Nr.›</a:t>
            </a:fld>
            <a:endParaRPr lang="de-DE" altLang="de-DE"/>
          </a:p>
        </p:txBody>
      </p:sp>
    </p:spTree>
    <p:extLst>
      <p:ext uri="{BB962C8B-B14F-4D97-AF65-F5344CB8AC3E}">
        <p14:creationId xmlns:p14="http://schemas.microsoft.com/office/powerpoint/2010/main" val="13978981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914400" y="1638300"/>
            <a:ext cx="78660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1027" name="Textplatzhalter 2"/>
          <p:cNvSpPr>
            <a:spLocks noGrp="1"/>
          </p:cNvSpPr>
          <p:nvPr>
            <p:ph type="body" idx="1"/>
          </p:nvPr>
        </p:nvSpPr>
        <p:spPr bwMode="auto">
          <a:xfrm>
            <a:off x="914400" y="2489200"/>
            <a:ext cx="7866063"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Hier steht der Text in Calibri 18 Punkt xodiof oisdfi sdoif uoidsuof </a:t>
            </a:r>
          </a:p>
          <a:p>
            <a:pPr lvl="1"/>
            <a:r>
              <a:rPr lang="de-DE" altLang="de-DE"/>
              <a:t>Hier ist Platz für weitere Unterpunkte</a:t>
            </a:r>
          </a:p>
          <a:p>
            <a:pPr lvl="1"/>
            <a:r>
              <a:rPr lang="de-DE" altLang="de-DE"/>
              <a:t>Die den Text näher erläutern in Calibri 14 Punkt</a:t>
            </a:r>
          </a:p>
          <a:p>
            <a:pPr lvl="0"/>
            <a:r>
              <a:rPr lang="de-DE" altLang="de-DE"/>
              <a:t>Hier steht der Text Onsdof osdf oisdof iosd</a:t>
            </a:r>
          </a:p>
          <a:p>
            <a:pPr lvl="1"/>
            <a:r>
              <a:rPr lang="de-DE" altLang="de-DE"/>
              <a:t>Weitere Unterpunkte etc.</a:t>
            </a:r>
          </a:p>
          <a:p>
            <a:pPr lvl="0"/>
            <a:r>
              <a:rPr lang="de-DE" altLang="de-DE"/>
              <a:t>Hier steht der Text in Calibri 18 Punkt soidf iodsfoisd fiousdio ufsod fuio sdo</a:t>
            </a:r>
          </a:p>
          <a:p>
            <a:pPr lvl="1"/>
            <a:r>
              <a:rPr lang="de-DE" altLang="de-DE"/>
              <a:t>Hier ist Platz für weitere Unterpunkte sodifoisd foiosd</a:t>
            </a:r>
          </a:p>
          <a:p>
            <a:pPr lvl="1"/>
            <a:r>
              <a:rPr lang="de-DE" altLang="de-DE"/>
              <a:t>Die den Text näher erläutern in Calibri 14 Punkt</a:t>
            </a:r>
          </a:p>
          <a:p>
            <a:pPr lvl="0"/>
            <a:r>
              <a:rPr lang="de-DE" altLang="de-DE"/>
              <a:t>Hier steht der Text Onsdof osdf oisdof iosd sodfiousdeso f oisd</a:t>
            </a:r>
          </a:p>
          <a:p>
            <a:pPr lvl="1"/>
            <a:r>
              <a:rPr lang="de-DE" altLang="de-DE"/>
              <a:t>Weitere Unterpunkte soidf uosdi fios ioeuf oisudoi f uosidufo isd</a:t>
            </a:r>
          </a:p>
          <a:p>
            <a:pPr lvl="0"/>
            <a:r>
              <a:rPr lang="de-DE" altLang="de-DE"/>
              <a:t>Etc.</a:t>
            </a:r>
          </a:p>
        </p:txBody>
      </p:sp>
      <p:sp>
        <p:nvSpPr>
          <p:cNvPr id="4" name="Datumsplatzhalter 3"/>
          <p:cNvSpPr>
            <a:spLocks noGrp="1"/>
          </p:cNvSpPr>
          <p:nvPr>
            <p:ph type="dt" sz="half" idx="2"/>
          </p:nvPr>
        </p:nvSpPr>
        <p:spPr>
          <a:xfrm>
            <a:off x="457200" y="6532563"/>
            <a:ext cx="2133600" cy="365125"/>
          </a:xfrm>
          <a:prstGeom prst="rect">
            <a:avLst/>
          </a:prstGeom>
        </p:spPr>
        <p:txBody>
          <a:bodyPr vert="horz" wrap="square" lIns="0" tIns="0" rIns="0" bIns="0" numCol="1" anchor="t" anchorCtr="0" compatLnSpc="1">
            <a:prstTxWarp prst="textNoShape">
              <a:avLst/>
            </a:prstTxWarp>
          </a:bodyPr>
          <a:lstStyle>
            <a:lvl1pPr>
              <a:defRPr sz="900">
                <a:solidFill>
                  <a:srgbClr val="898989"/>
                </a:solidFill>
                <a:ea typeface="Geneva" charset="-128"/>
                <a:cs typeface="+mn-cs"/>
              </a:defRPr>
            </a:lvl1pPr>
          </a:lstStyle>
          <a:p>
            <a:pPr>
              <a:defRPr/>
            </a:pPr>
            <a:fld id="{D55309CE-DC20-48DD-BC38-0298B22055EA}" type="datetime1">
              <a:rPr lang="de-DE" altLang="de-DE"/>
              <a:pPr>
                <a:defRPr/>
              </a:pPr>
              <a:t>29.04.2024</a:t>
            </a:fld>
            <a:endParaRPr lang="de-DE" altLang="de-DE"/>
          </a:p>
        </p:txBody>
      </p:sp>
      <p:sp>
        <p:nvSpPr>
          <p:cNvPr id="6" name="Foliennummernplatzhalter 5"/>
          <p:cNvSpPr>
            <a:spLocks noGrp="1"/>
          </p:cNvSpPr>
          <p:nvPr>
            <p:ph type="sldNum" sz="quarter" idx="4"/>
          </p:nvPr>
        </p:nvSpPr>
        <p:spPr>
          <a:xfrm>
            <a:off x="6553200" y="6532563"/>
            <a:ext cx="2133600" cy="365125"/>
          </a:xfrm>
          <a:prstGeom prst="rect">
            <a:avLst/>
          </a:prstGeom>
        </p:spPr>
        <p:txBody>
          <a:bodyPr vert="horz" wrap="square" lIns="0" tIns="0" rIns="0" bIns="0" numCol="1" anchor="t" anchorCtr="0" compatLnSpc="1">
            <a:prstTxWarp prst="textNoShape">
              <a:avLst/>
            </a:prstTxWarp>
          </a:bodyPr>
          <a:lstStyle>
            <a:lvl1pPr algn="r">
              <a:defRPr sz="900">
                <a:solidFill>
                  <a:srgbClr val="898989"/>
                </a:solidFill>
                <a:ea typeface="Geneva" charset="-128"/>
                <a:cs typeface="+mn-cs"/>
              </a:defRPr>
            </a:lvl1pPr>
          </a:lstStyle>
          <a:p>
            <a:pPr>
              <a:defRPr/>
            </a:pPr>
            <a:fld id="{D0C75D21-F3DF-4306-BE44-4F1DA75BB072}" type="slidenum">
              <a:rPr lang="de-DE" altLang="de-DE"/>
              <a:pPr>
                <a:defRPr/>
              </a:pPr>
              <a:t>‹Nr.›</a:t>
            </a:fld>
            <a:endParaRPr lang="de-DE" altLang="de-DE"/>
          </a:p>
        </p:txBody>
      </p:sp>
      <p:pic>
        <p:nvPicPr>
          <p:cNvPr id="1030" name="Bild 3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feld 37"/>
          <p:cNvSpPr txBox="1">
            <a:spLocks noChangeArrowheads="1"/>
          </p:cNvSpPr>
          <p:nvPr userDrawn="1"/>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defRPr sz="2400">
                <a:solidFill>
                  <a:schemeClr val="tx1"/>
                </a:solidFill>
                <a:latin typeface="Calibri" pitchFamily="34" charset="0"/>
                <a:ea typeface="Geneva" charset="-128"/>
              </a:defRPr>
            </a:lvl1pPr>
            <a:lvl2pPr marL="742950" indent="-285750" eaLnBrk="0" hangingPunct="0">
              <a:defRPr sz="2400">
                <a:solidFill>
                  <a:schemeClr val="tx1"/>
                </a:solidFill>
                <a:latin typeface="Calibri" pitchFamily="34" charset="0"/>
                <a:ea typeface="Geneva" charset="-128"/>
              </a:defRPr>
            </a:lvl2pPr>
            <a:lvl3pPr marL="1143000" indent="-228600" eaLnBrk="0" hangingPunct="0">
              <a:defRPr sz="2400">
                <a:solidFill>
                  <a:schemeClr val="tx1"/>
                </a:solidFill>
                <a:latin typeface="Calibri" pitchFamily="34" charset="0"/>
                <a:ea typeface="Geneva" charset="-128"/>
              </a:defRPr>
            </a:lvl3pPr>
            <a:lvl4pPr marL="1600200" indent="-228600" eaLnBrk="0" hangingPunct="0">
              <a:defRPr sz="2400">
                <a:solidFill>
                  <a:schemeClr val="tx1"/>
                </a:solidFill>
                <a:latin typeface="Calibri" pitchFamily="34" charset="0"/>
                <a:ea typeface="Geneva" charset="-128"/>
              </a:defRPr>
            </a:lvl4pPr>
            <a:lvl5pPr marL="2057400" indent="-228600" eaLnBrk="0" hangingPunct="0">
              <a:defRPr sz="2400">
                <a:solidFill>
                  <a:schemeClr val="tx1"/>
                </a:solidFill>
                <a:latin typeface="Calibri" pitchFamily="34" charset="0"/>
                <a:ea typeface="Geneva"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charset="-128"/>
              </a:defRPr>
            </a:lvl9pPr>
          </a:lstStyle>
          <a:p>
            <a:pPr algn="r" eaLnBrk="1" hangingPunct="1">
              <a:lnSpc>
                <a:spcPts val="1000"/>
              </a:lnSpc>
              <a:spcAft>
                <a:spcPts val="1000"/>
              </a:spcAft>
              <a:defRPr/>
            </a:pPr>
            <a:r>
              <a:rPr lang="de-DE" altLang="de-DE" sz="1000" b="1">
                <a:cs typeface="+mn-cs"/>
              </a:rPr>
              <a:t>Gewerkschaft</a:t>
            </a:r>
            <a:br>
              <a:rPr lang="de-DE" altLang="de-DE" sz="1000">
                <a:cs typeface="+mn-cs"/>
              </a:rPr>
            </a:br>
            <a:r>
              <a:rPr lang="de-DE" altLang="de-DE" sz="1000" b="1">
                <a:cs typeface="+mn-cs"/>
              </a:rPr>
              <a:t>Erziehung und Wissenschaft</a:t>
            </a:r>
            <a:br>
              <a:rPr lang="de-DE" altLang="de-DE" sz="1000" b="1">
                <a:solidFill>
                  <a:srgbClr val="FF0000"/>
                </a:solidFill>
                <a:cs typeface="+mn-cs"/>
              </a:rPr>
            </a:br>
            <a:br>
              <a:rPr lang="de-DE" altLang="de-DE" sz="1000" b="1">
                <a:solidFill>
                  <a:srgbClr val="FF0000"/>
                </a:solidFill>
                <a:cs typeface="+mn-cs"/>
              </a:rPr>
            </a:br>
            <a:br>
              <a:rPr lang="de-DE" altLang="de-DE" sz="1100">
                <a:cs typeface="+mn-cs"/>
              </a:rPr>
            </a:br>
            <a:endParaRPr lang="de-DE" altLang="de-DE" sz="1000" b="1">
              <a:solidFill>
                <a:srgbClr val="FF0000"/>
              </a:solidFill>
              <a:cs typeface="+mn-cs"/>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p:hf hdr="0" ftr="0" dt="0"/>
  <p:txStyles>
    <p:titleStyle>
      <a:lvl1pPr algn="l" defTabSz="457200" rtl="0" eaLnBrk="0" fontAlgn="base" hangingPunct="0">
        <a:lnSpc>
          <a:spcPts val="2800"/>
        </a:lnSpc>
        <a:spcBef>
          <a:spcPct val="0"/>
        </a:spcBef>
        <a:spcAft>
          <a:spcPct val="0"/>
        </a:spcAft>
        <a:defRPr lang="de-DE" sz="2800" b="1" kern="1200">
          <a:solidFill>
            <a:schemeClr val="tx1"/>
          </a:solidFill>
          <a:latin typeface="+mj-lt"/>
          <a:ea typeface="Geneva" charset="0"/>
          <a:cs typeface="Geneva" charset="0"/>
        </a:defRPr>
      </a:lvl1pPr>
      <a:lvl2pPr algn="l" defTabSz="457200" rtl="0" eaLnBrk="0" fontAlgn="base" hangingPunct="0">
        <a:lnSpc>
          <a:spcPts val="2800"/>
        </a:lnSpc>
        <a:spcBef>
          <a:spcPct val="0"/>
        </a:spcBef>
        <a:spcAft>
          <a:spcPct val="0"/>
        </a:spcAft>
        <a:defRPr sz="2800" b="1">
          <a:solidFill>
            <a:schemeClr val="tx1"/>
          </a:solidFill>
          <a:latin typeface="Calibri" charset="0"/>
          <a:ea typeface="Geneva" charset="0"/>
          <a:cs typeface="Geneva" charset="0"/>
        </a:defRPr>
      </a:lvl2pPr>
      <a:lvl3pPr algn="l" defTabSz="457200" rtl="0" eaLnBrk="0" fontAlgn="base" hangingPunct="0">
        <a:lnSpc>
          <a:spcPts val="2800"/>
        </a:lnSpc>
        <a:spcBef>
          <a:spcPct val="0"/>
        </a:spcBef>
        <a:spcAft>
          <a:spcPct val="0"/>
        </a:spcAft>
        <a:defRPr sz="2800" b="1">
          <a:solidFill>
            <a:schemeClr val="tx1"/>
          </a:solidFill>
          <a:latin typeface="Calibri" charset="0"/>
          <a:ea typeface="Geneva" charset="0"/>
          <a:cs typeface="Geneva" charset="0"/>
        </a:defRPr>
      </a:lvl3pPr>
      <a:lvl4pPr algn="l" defTabSz="457200" rtl="0" eaLnBrk="0" fontAlgn="base" hangingPunct="0">
        <a:lnSpc>
          <a:spcPts val="2800"/>
        </a:lnSpc>
        <a:spcBef>
          <a:spcPct val="0"/>
        </a:spcBef>
        <a:spcAft>
          <a:spcPct val="0"/>
        </a:spcAft>
        <a:defRPr sz="2800" b="1">
          <a:solidFill>
            <a:schemeClr val="tx1"/>
          </a:solidFill>
          <a:latin typeface="Calibri" charset="0"/>
          <a:ea typeface="Geneva" charset="0"/>
          <a:cs typeface="Geneva" charset="0"/>
        </a:defRPr>
      </a:lvl4pPr>
      <a:lvl5pPr algn="l" defTabSz="457200" rtl="0" eaLnBrk="0" fontAlgn="base" hangingPunct="0">
        <a:lnSpc>
          <a:spcPts val="2800"/>
        </a:lnSpc>
        <a:spcBef>
          <a:spcPct val="0"/>
        </a:spcBef>
        <a:spcAft>
          <a:spcPct val="0"/>
        </a:spcAft>
        <a:defRPr sz="2800" b="1">
          <a:solidFill>
            <a:schemeClr val="tx1"/>
          </a:solidFill>
          <a:latin typeface="Calibri" charset="0"/>
          <a:ea typeface="Geneva" charset="0"/>
          <a:cs typeface="Geneva" charset="0"/>
        </a:defRPr>
      </a:lvl5pPr>
      <a:lvl6pPr marL="457200" algn="l" defTabSz="457200" rtl="0" fontAlgn="base">
        <a:lnSpc>
          <a:spcPts val="3000"/>
        </a:lnSpc>
        <a:spcBef>
          <a:spcPct val="0"/>
        </a:spcBef>
        <a:spcAft>
          <a:spcPct val="0"/>
        </a:spcAft>
        <a:defRPr sz="2800" b="1">
          <a:solidFill>
            <a:schemeClr val="tx1"/>
          </a:solidFill>
          <a:latin typeface="Calibri" charset="0"/>
          <a:ea typeface="Geneva" charset="0"/>
          <a:cs typeface="Geneva" charset="0"/>
        </a:defRPr>
      </a:lvl6pPr>
      <a:lvl7pPr marL="914400" algn="l" defTabSz="457200" rtl="0" fontAlgn="base">
        <a:lnSpc>
          <a:spcPts val="3000"/>
        </a:lnSpc>
        <a:spcBef>
          <a:spcPct val="0"/>
        </a:spcBef>
        <a:spcAft>
          <a:spcPct val="0"/>
        </a:spcAft>
        <a:defRPr sz="2800" b="1">
          <a:solidFill>
            <a:schemeClr val="tx1"/>
          </a:solidFill>
          <a:latin typeface="Calibri" charset="0"/>
          <a:ea typeface="Geneva" charset="0"/>
          <a:cs typeface="Geneva" charset="0"/>
        </a:defRPr>
      </a:lvl7pPr>
      <a:lvl8pPr marL="1371600" algn="l" defTabSz="457200" rtl="0" fontAlgn="base">
        <a:lnSpc>
          <a:spcPts val="3000"/>
        </a:lnSpc>
        <a:spcBef>
          <a:spcPct val="0"/>
        </a:spcBef>
        <a:spcAft>
          <a:spcPct val="0"/>
        </a:spcAft>
        <a:defRPr sz="2800" b="1">
          <a:solidFill>
            <a:schemeClr val="tx1"/>
          </a:solidFill>
          <a:latin typeface="Calibri" charset="0"/>
          <a:ea typeface="Geneva" charset="0"/>
          <a:cs typeface="Geneva" charset="0"/>
        </a:defRPr>
      </a:lvl8pPr>
      <a:lvl9pPr marL="1828800" algn="l" defTabSz="457200" rtl="0" fontAlgn="base">
        <a:lnSpc>
          <a:spcPts val="3000"/>
        </a:lnSpc>
        <a:spcBef>
          <a:spcPct val="0"/>
        </a:spcBef>
        <a:spcAft>
          <a:spcPct val="0"/>
        </a:spcAft>
        <a:defRPr sz="2800" b="1">
          <a:solidFill>
            <a:schemeClr val="tx1"/>
          </a:solidFill>
          <a:latin typeface="Calibri" charset="0"/>
          <a:ea typeface="Geneva" charset="0"/>
          <a:cs typeface="Geneva" charset="0"/>
        </a:defRPr>
      </a:lvl9pPr>
    </p:titleStyle>
    <p:bodyStyle>
      <a:lvl1pPr marL="266700" indent="-266700" algn="l" defTabSz="457200" rtl="0" eaLnBrk="0" fontAlgn="base" hangingPunct="0">
        <a:lnSpc>
          <a:spcPts val="2000"/>
        </a:lnSpc>
        <a:spcBef>
          <a:spcPct val="20000"/>
        </a:spcBef>
        <a:spcAft>
          <a:spcPct val="0"/>
        </a:spcAft>
        <a:buClr>
          <a:srgbClr val="D90723"/>
        </a:buClr>
        <a:buSzPct val="120000"/>
        <a:buFont typeface="Lucida Grande" charset="0"/>
        <a:buChar char="•"/>
        <a:defRPr kern="1200">
          <a:solidFill>
            <a:schemeClr val="tx1"/>
          </a:solidFill>
          <a:latin typeface="+mn-lt"/>
          <a:ea typeface="Geneva" charset="0"/>
          <a:cs typeface="Geneva" charset="0"/>
        </a:defRPr>
      </a:lvl1pPr>
      <a:lvl2pPr marL="541338" indent="-274638" algn="l" defTabSz="457200" rtl="0" eaLnBrk="0" fontAlgn="base" hangingPunct="0">
        <a:lnSpc>
          <a:spcPts val="1600"/>
        </a:lnSpc>
        <a:spcBef>
          <a:spcPts val="300"/>
        </a:spcBef>
        <a:spcAft>
          <a:spcPct val="0"/>
        </a:spcAft>
        <a:buClr>
          <a:srgbClr val="D90723"/>
        </a:buClr>
        <a:buSzPct val="80000"/>
        <a:buFont typeface="Arial" pitchFamily="34" charset="0"/>
        <a:buChar char="➔"/>
        <a:defRPr sz="1400" kern="1200">
          <a:solidFill>
            <a:schemeClr val="tx1"/>
          </a:solidFill>
          <a:latin typeface="+mn-lt"/>
          <a:ea typeface="Geneva" charset="0"/>
          <a:cs typeface="Geneva"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charset="0"/>
          <a:cs typeface="Geneva"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Geneva"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charset="0"/>
          <a:cs typeface="Genev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ndesrecht.sachsen-anhalt.de/bsst/document/jlr-BGST2009V15IVZ" TargetMode="External"/><Relationship Id="rId2" Type="http://schemas.openxmlformats.org/officeDocument/2006/relationships/hyperlink" Target="https://recht.nrw.de/lmi/owa/br_text_anzeigen?v_id=61020160704140450650" TargetMode="External"/><Relationship Id="rId1" Type="http://schemas.openxmlformats.org/officeDocument/2006/relationships/slideLayout" Target="../slideLayouts/slideLayout2.xml"/><Relationship Id="rId4" Type="http://schemas.openxmlformats.org/officeDocument/2006/relationships/hyperlink" Target="https://www.landesrecht-hamburg.de/bsha/document/jlr-ArbZVHAV1P1"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gew.de/fileadmin/media/publikationen/hv/Recht-und-Gehalt/Tarif/TV-L/Tarifvertrag_im_Wortlaut/GEW-TVL-Broschuere-Tarifrecht-Laender-202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uria.europa.eu/juris/document/document.jsf;jsessionid=95BED4EB68E692725A9D4FC13C830264?text=&amp;docid=214043&amp;pageIndex=0&amp;doclang=DE&amp;mode=req&amp;dir=&amp;occ=first&amp;part=1&amp;cid=79656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undesarbeitsgericht.de/presse/einfuehrung-elektronischer-zeiterfassung-initiativrecht-des-betriebsra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DE/TXT/PDF/?uri=CELEX:32003L008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11BAD0A-1544-46B7-AA85-4BFCBB457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384300"/>
            <a:ext cx="7511144" cy="494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Untertitel 2"/>
          <p:cNvSpPr>
            <a:spLocks noGrp="1"/>
          </p:cNvSpPr>
          <p:nvPr>
            <p:ph type="subTitle" idx="4294967295"/>
          </p:nvPr>
        </p:nvSpPr>
        <p:spPr>
          <a:xfrm>
            <a:off x="1674812" y="1446214"/>
            <a:ext cx="5684837" cy="265112"/>
          </a:xfrm>
        </p:spPr>
        <p:txBody>
          <a:bodyPr/>
          <a:lstStyle/>
          <a:p>
            <a:pPr marL="0" indent="0" eaLnBrk="1" hangingPunct="1">
              <a:buNone/>
            </a:pPr>
            <a:r>
              <a:rPr lang="de-DE" altLang="de-DE" sz="1200" b="1" dirty="0">
                <a:solidFill>
                  <a:srgbClr val="000000"/>
                </a:solidFill>
                <a:ea typeface="Geneva" pitchFamily="34" charset="0"/>
                <a:cs typeface="Geneva" pitchFamily="34" charset="0"/>
              </a:rPr>
              <a:t>// </a:t>
            </a:r>
            <a:r>
              <a:rPr lang="de-DE" altLang="de-DE" sz="1200" b="1" dirty="0">
                <a:solidFill>
                  <a:srgbClr val="FF0000"/>
                </a:solidFill>
                <a:ea typeface="Geneva" pitchFamily="34" charset="0"/>
                <a:cs typeface="Geneva" pitchFamily="34" charset="0"/>
              </a:rPr>
              <a:t>MÄRZ 2024</a:t>
            </a:r>
            <a:r>
              <a:rPr lang="de-DE" altLang="de-DE" sz="1200" b="1" dirty="0">
                <a:ea typeface="Geneva" pitchFamily="34" charset="0"/>
                <a:cs typeface="Geneva" pitchFamily="34" charset="0"/>
              </a:rPr>
              <a:t>//</a:t>
            </a:r>
          </a:p>
        </p:txBody>
      </p:sp>
      <p:pic>
        <p:nvPicPr>
          <p:cNvPr id="7174" name="Bild 18"/>
          <p:cNvPicPr>
            <a:picLocks noChangeAspect="1"/>
          </p:cNvPicPr>
          <p:nvPr/>
        </p:nvPicPr>
        <p:blipFill>
          <a:blip r:embed="rId4">
            <a:extLst>
              <a:ext uri="{28A0092B-C50C-407E-A947-70E740481C1C}">
                <a14:useLocalDpi xmlns:a14="http://schemas.microsoft.com/office/drawing/2010/main" val="0"/>
              </a:ext>
            </a:extLst>
          </a:blip>
          <a:srcRect t="-14684" r="41397"/>
          <a:stretch>
            <a:fillRect/>
          </a:stretch>
        </p:blipFill>
        <p:spPr bwMode="auto">
          <a:xfrm>
            <a:off x="7515225" y="1233488"/>
            <a:ext cx="1628775"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Bild 19"/>
          <p:cNvPicPr>
            <a:picLocks noChangeAspect="1"/>
          </p:cNvPicPr>
          <p:nvPr/>
        </p:nvPicPr>
        <p:blipFill>
          <a:blip r:embed="rId4">
            <a:extLst>
              <a:ext uri="{28A0092B-C50C-407E-A947-70E740481C1C}">
                <a14:useLocalDpi xmlns:a14="http://schemas.microsoft.com/office/drawing/2010/main" val="0"/>
              </a:ext>
            </a:extLst>
          </a:blip>
          <a:srcRect l="40910" t="-1794"/>
          <a:stretch>
            <a:fillRect/>
          </a:stretch>
        </p:blipFill>
        <p:spPr bwMode="auto">
          <a:xfrm>
            <a:off x="0" y="1711325"/>
            <a:ext cx="164306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Bild 16"/>
          <p:cNvPicPr>
            <a:picLocks noChangeAspect="1"/>
          </p:cNvPicPr>
          <p:nvPr/>
        </p:nvPicPr>
        <p:blipFill>
          <a:blip r:embed="rId5">
            <a:extLst>
              <a:ext uri="{28A0092B-C50C-407E-A947-70E740481C1C}">
                <a14:useLocalDpi xmlns:a14="http://schemas.microsoft.com/office/drawing/2010/main" val="0"/>
              </a:ext>
            </a:extLst>
          </a:blip>
          <a:srcRect l="54918" t="-7404" b="-2"/>
          <a:stretch>
            <a:fillRect/>
          </a:stretch>
        </p:blipFill>
        <p:spPr bwMode="auto">
          <a:xfrm>
            <a:off x="0" y="1503363"/>
            <a:ext cx="12525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Bild 17"/>
          <p:cNvPicPr>
            <a:picLocks noChangeAspect="1"/>
          </p:cNvPicPr>
          <p:nvPr/>
        </p:nvPicPr>
        <p:blipFill>
          <a:blip r:embed="rId5">
            <a:extLst>
              <a:ext uri="{28A0092B-C50C-407E-A947-70E740481C1C}">
                <a14:useLocalDpi xmlns:a14="http://schemas.microsoft.com/office/drawing/2010/main" val="0"/>
              </a:ext>
            </a:extLst>
          </a:blip>
          <a:srcRect t="-8940" r="55562" b="-2"/>
          <a:stretch>
            <a:fillRect/>
          </a:stretch>
        </p:blipFill>
        <p:spPr bwMode="auto">
          <a:xfrm>
            <a:off x="7908925" y="1446213"/>
            <a:ext cx="123507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4500" y="6350"/>
            <a:ext cx="1079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feld 41"/>
          <p:cNvSpPr txBox="1">
            <a:spLocks noChangeArrowheads="1"/>
          </p:cNvSpPr>
          <p:nvPr/>
        </p:nvSpPr>
        <p:spPr bwMode="auto">
          <a:xfrm>
            <a:off x="2676525" y="530225"/>
            <a:ext cx="53975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773113" eaLnBrk="0" hangingPunct="0">
              <a:lnSpc>
                <a:spcPts val="2000"/>
              </a:lnSpc>
              <a:spcBef>
                <a:spcPct val="20000"/>
              </a:spcBef>
              <a:buClr>
                <a:srgbClr val="D90723"/>
              </a:buClr>
              <a:buSzPct val="120000"/>
              <a:buFont typeface="Lucida Grande" charset="0"/>
              <a:buChar char="•"/>
              <a:defRPr>
                <a:solidFill>
                  <a:schemeClr val="tx1"/>
                </a:solidFill>
                <a:latin typeface="Calibri" pitchFamily="34" charset="0"/>
                <a:ea typeface="Geneva" pitchFamily="34" charset="0"/>
                <a:cs typeface="Geneva" pitchFamily="34" charset="0"/>
              </a:defRPr>
            </a:lvl1pPr>
            <a:lvl2pPr marL="742950" indent="-285750" eaLnBrk="0" hangingPunct="0">
              <a:lnSpc>
                <a:spcPts val="1600"/>
              </a:lnSpc>
              <a:spcBef>
                <a:spcPts val="300"/>
              </a:spcBef>
              <a:buClr>
                <a:srgbClr val="D90723"/>
              </a:buClr>
              <a:buSzPct val="80000"/>
              <a:buFont typeface="Arial" pitchFamily="34" charset="0"/>
              <a:buChar char="➔"/>
              <a:defRPr sz="1400">
                <a:solidFill>
                  <a:schemeClr val="tx1"/>
                </a:solidFill>
                <a:latin typeface="Calibri" pitchFamily="34" charset="0"/>
                <a:ea typeface="Geneva" pitchFamily="34" charset="0"/>
                <a:cs typeface="Geneva"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34" charset="0"/>
                <a:cs typeface="Geneva"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9pPr>
          </a:lstStyle>
          <a:p>
            <a:pPr algn="r" eaLnBrk="1" hangingPunct="1">
              <a:lnSpc>
                <a:spcPts val="1000"/>
              </a:lnSpc>
              <a:spcBef>
                <a:spcPct val="0"/>
              </a:spcBef>
              <a:spcAft>
                <a:spcPts val="1000"/>
              </a:spcAft>
              <a:buClrTx/>
              <a:buSzTx/>
              <a:buFontTx/>
              <a:buNone/>
            </a:pPr>
            <a:r>
              <a:rPr lang="de-DE" altLang="de-DE" sz="1000" b="1"/>
              <a:t>Gewerkschaft</a:t>
            </a:r>
            <a:br>
              <a:rPr lang="de-DE" altLang="de-DE" sz="1000"/>
            </a:br>
            <a:r>
              <a:rPr lang="de-DE" altLang="de-DE" sz="1000" b="1"/>
              <a:t>Erziehung und Wissenschaft</a:t>
            </a:r>
            <a:br>
              <a:rPr lang="de-DE" altLang="de-DE" sz="1000" b="1">
                <a:solidFill>
                  <a:srgbClr val="FF0000"/>
                </a:solidFill>
              </a:rPr>
            </a:br>
            <a:br>
              <a:rPr lang="de-DE" altLang="de-DE" sz="1000" b="1">
                <a:solidFill>
                  <a:srgbClr val="FF0000"/>
                </a:solidFill>
              </a:rPr>
            </a:br>
            <a:endParaRPr lang="de-DE" altLang="de-DE" sz="1000" b="1">
              <a:solidFill>
                <a:srgbClr val="FF0000"/>
              </a:solidFill>
            </a:endParaRPr>
          </a:p>
        </p:txBody>
      </p:sp>
      <p:sp>
        <p:nvSpPr>
          <p:cNvPr id="7180" name="Foliennummernplatzhalter 2"/>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000"/>
              </a:lnSpc>
              <a:spcBef>
                <a:spcPct val="20000"/>
              </a:spcBef>
              <a:buClr>
                <a:srgbClr val="D90723"/>
              </a:buClr>
              <a:buSzPct val="120000"/>
              <a:buFont typeface="Lucida Grande" charset="0"/>
              <a:buChar char="•"/>
              <a:defRPr>
                <a:solidFill>
                  <a:schemeClr val="tx1"/>
                </a:solidFill>
                <a:latin typeface="Calibri" pitchFamily="34" charset="0"/>
                <a:ea typeface="Geneva" pitchFamily="34" charset="0"/>
                <a:cs typeface="Geneva" pitchFamily="34" charset="0"/>
              </a:defRPr>
            </a:lvl1pPr>
            <a:lvl2pPr marL="742950" indent="-285750" eaLnBrk="0" hangingPunct="0">
              <a:lnSpc>
                <a:spcPts val="1600"/>
              </a:lnSpc>
              <a:spcBef>
                <a:spcPts val="300"/>
              </a:spcBef>
              <a:buClr>
                <a:srgbClr val="D90723"/>
              </a:buClr>
              <a:buSzPct val="80000"/>
              <a:buFont typeface="Arial" pitchFamily="34" charset="0"/>
              <a:buChar char="➔"/>
              <a:defRPr sz="1400">
                <a:solidFill>
                  <a:schemeClr val="tx1"/>
                </a:solidFill>
                <a:latin typeface="Calibri" pitchFamily="34" charset="0"/>
                <a:ea typeface="Geneva" pitchFamily="34" charset="0"/>
                <a:cs typeface="Geneva"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34" charset="0"/>
                <a:cs typeface="Geneva"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9pPr>
          </a:lstStyle>
          <a:p>
            <a:pPr eaLnBrk="1" hangingPunct="1">
              <a:lnSpc>
                <a:spcPct val="100000"/>
              </a:lnSpc>
              <a:spcBef>
                <a:spcPct val="0"/>
              </a:spcBef>
              <a:buClrTx/>
              <a:buSzTx/>
              <a:buFontTx/>
              <a:buNone/>
            </a:pPr>
            <a:fld id="{C87D96A2-322F-4D4D-BC63-15A4A8CE1B16}" type="slidenum">
              <a:rPr lang="de-DE" altLang="de-DE" smtClean="0">
                <a:solidFill>
                  <a:srgbClr val="898989"/>
                </a:solidFill>
              </a:rPr>
              <a:pPr eaLnBrk="1" hangingPunct="1">
                <a:lnSpc>
                  <a:spcPct val="100000"/>
                </a:lnSpc>
                <a:spcBef>
                  <a:spcPct val="0"/>
                </a:spcBef>
                <a:buClrTx/>
                <a:buSzTx/>
                <a:buFontTx/>
                <a:buNone/>
              </a:pPr>
              <a:t>1</a:t>
            </a:fld>
            <a:endParaRPr lang="de-DE" altLang="de-DE">
              <a:solidFill>
                <a:srgbClr val="898989"/>
              </a:solidFill>
            </a:endParaRPr>
          </a:p>
        </p:txBody>
      </p:sp>
      <p:sp>
        <p:nvSpPr>
          <p:cNvPr id="7181" name="Textfeld 3"/>
          <p:cNvSpPr txBox="1">
            <a:spLocks noChangeArrowheads="1"/>
          </p:cNvSpPr>
          <p:nvPr/>
        </p:nvSpPr>
        <p:spPr bwMode="auto">
          <a:xfrm>
            <a:off x="1252538" y="5473700"/>
            <a:ext cx="7604124" cy="1292662"/>
          </a:xfrm>
          <a:prstGeom prst="rect">
            <a:avLst/>
          </a:prstGeom>
          <a:solidFill>
            <a:schemeClr val="bg1"/>
          </a:solidFill>
          <a:ln>
            <a:noFill/>
          </a:ln>
        </p:spPr>
        <p:txBody>
          <a:bodyPr wrap="square">
            <a:spAutoFit/>
          </a:bodyPr>
          <a:lstStyle>
            <a:lvl1pPr eaLnBrk="0" hangingPunct="0">
              <a:lnSpc>
                <a:spcPts val="2000"/>
              </a:lnSpc>
              <a:spcBef>
                <a:spcPct val="20000"/>
              </a:spcBef>
              <a:buClr>
                <a:srgbClr val="D90723"/>
              </a:buClr>
              <a:buSzPct val="120000"/>
              <a:buFont typeface="Lucida Grande" charset="0"/>
              <a:buChar char="•"/>
              <a:defRPr>
                <a:solidFill>
                  <a:schemeClr val="tx1"/>
                </a:solidFill>
                <a:latin typeface="Calibri" pitchFamily="34" charset="0"/>
                <a:ea typeface="Geneva" pitchFamily="34" charset="0"/>
                <a:cs typeface="Geneva" pitchFamily="34" charset="0"/>
              </a:defRPr>
            </a:lvl1pPr>
            <a:lvl2pPr marL="742950" indent="-285750" eaLnBrk="0" hangingPunct="0">
              <a:lnSpc>
                <a:spcPts val="1600"/>
              </a:lnSpc>
              <a:spcBef>
                <a:spcPts val="300"/>
              </a:spcBef>
              <a:buClr>
                <a:srgbClr val="D90723"/>
              </a:buClr>
              <a:buSzPct val="80000"/>
              <a:buFont typeface="Arial" pitchFamily="34" charset="0"/>
              <a:buChar char="➔"/>
              <a:defRPr sz="1400">
                <a:solidFill>
                  <a:schemeClr val="tx1"/>
                </a:solidFill>
                <a:latin typeface="Calibri" pitchFamily="34" charset="0"/>
                <a:ea typeface="Geneva" pitchFamily="34" charset="0"/>
                <a:cs typeface="Geneva"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34" charset="0"/>
                <a:cs typeface="Geneva"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34" charset="0"/>
                <a:cs typeface="Geneva" pitchFamily="34" charset="0"/>
              </a:defRPr>
            </a:lvl9pPr>
          </a:lstStyle>
          <a:p>
            <a:pPr eaLnBrk="1" hangingPunct="1">
              <a:lnSpc>
                <a:spcPct val="100000"/>
              </a:lnSpc>
              <a:spcBef>
                <a:spcPct val="0"/>
              </a:spcBef>
              <a:buClrTx/>
              <a:buSzTx/>
              <a:buFontTx/>
              <a:buNone/>
            </a:pPr>
            <a:r>
              <a:rPr lang="de-DE" altLang="de-DE" sz="3600" b="1" dirty="0">
                <a:solidFill>
                  <a:srgbClr val="000000"/>
                </a:solidFill>
              </a:rPr>
              <a:t>Arbeitszeiterfassung an Schulen</a:t>
            </a:r>
          </a:p>
          <a:p>
            <a:pPr eaLnBrk="1" hangingPunct="1">
              <a:lnSpc>
                <a:spcPct val="100000"/>
              </a:lnSpc>
              <a:spcBef>
                <a:spcPct val="0"/>
              </a:spcBef>
              <a:buClrTx/>
              <a:buSzTx/>
              <a:buFontTx/>
              <a:buNone/>
            </a:pPr>
            <a:r>
              <a:rPr lang="de-DE" altLang="de-DE" b="1" dirty="0">
                <a:solidFill>
                  <a:srgbClr val="000000"/>
                </a:solidFill>
              </a:rPr>
              <a:t>Gesa Bruno-Latocha, </a:t>
            </a:r>
            <a:r>
              <a:rPr lang="de-DE" altLang="de-DE" sz="2000" b="1" dirty="0">
                <a:solidFill>
                  <a:srgbClr val="000000"/>
                </a:solidFill>
              </a:rPr>
              <a:t>GEW Hauptvorstand </a:t>
            </a:r>
            <a:br>
              <a:rPr lang="de-DE" altLang="de-DE" b="1" dirty="0">
                <a:solidFill>
                  <a:srgbClr val="000000"/>
                </a:solidFill>
              </a:rPr>
            </a:br>
            <a:endParaRPr lang="de-DE" altLang="de-DE" sz="1800" b="1" dirty="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49DDE-77A0-49C0-8E27-5D9040B8D53A}"/>
              </a:ext>
            </a:extLst>
          </p:cNvPr>
          <p:cNvSpPr>
            <a:spLocks noGrp="1"/>
          </p:cNvSpPr>
          <p:nvPr>
            <p:ph type="title"/>
          </p:nvPr>
        </p:nvSpPr>
        <p:spPr>
          <a:xfrm>
            <a:off x="363537" y="622526"/>
            <a:ext cx="7866063" cy="850900"/>
          </a:xfrm>
        </p:spPr>
        <p:txBody>
          <a:bodyPr/>
          <a:lstStyle/>
          <a:p>
            <a:r>
              <a:rPr lang="de-DE" dirty="0"/>
              <a:t>Antwort StS BMAS an KMK</a:t>
            </a:r>
          </a:p>
        </p:txBody>
      </p:sp>
      <p:sp>
        <p:nvSpPr>
          <p:cNvPr id="3" name="Inhaltsplatzhalter 2">
            <a:extLst>
              <a:ext uri="{FF2B5EF4-FFF2-40B4-BE49-F238E27FC236}">
                <a16:creationId xmlns:a16="http://schemas.microsoft.com/office/drawing/2014/main" id="{088DFB1D-514F-4C3E-A0BB-9B571B16860D}"/>
              </a:ext>
            </a:extLst>
          </p:cNvPr>
          <p:cNvSpPr>
            <a:spLocks noGrp="1"/>
          </p:cNvSpPr>
          <p:nvPr>
            <p:ph idx="1"/>
          </p:nvPr>
        </p:nvSpPr>
        <p:spPr>
          <a:xfrm>
            <a:off x="363537" y="1201511"/>
            <a:ext cx="8323263" cy="4608513"/>
          </a:xfrm>
        </p:spPr>
        <p:txBody>
          <a:bodyPr/>
          <a:lstStyle/>
          <a:p>
            <a:pPr marL="0" indent="0">
              <a:buNone/>
            </a:pPr>
            <a:r>
              <a:rPr lang="de-DE" sz="2000" dirty="0"/>
              <a:t>„Wie Sie richtig darstellen, </a:t>
            </a:r>
            <a:r>
              <a:rPr lang="de-DE" sz="2000" dirty="0">
                <a:highlight>
                  <a:srgbClr val="FFFF00"/>
                </a:highlight>
              </a:rPr>
              <a:t>schließt der europäische Arbeitnehmerbegriff auch Beamtinnen und Beamte ein</a:t>
            </a:r>
            <a:r>
              <a:rPr lang="de-DE" sz="2000" dirty="0"/>
              <a:t>. Daher haben auch die Innenressorts des Bundes und der Länder die Auswirkungen der EuGH-Entscheidung auf das Beamtenrecht zu prüfen. (…)</a:t>
            </a:r>
          </a:p>
          <a:p>
            <a:pPr marL="0" indent="0">
              <a:buNone/>
            </a:pPr>
            <a:r>
              <a:rPr lang="de-DE" sz="2000" dirty="0">
                <a:solidFill>
                  <a:srgbClr val="FF0000"/>
                </a:solidFill>
              </a:rPr>
              <a:t>Die Regelungen des Arbeitszeitgesetzes zu Höchstarbeitszeiten und Mindestruhezeiten </a:t>
            </a:r>
            <a:r>
              <a:rPr lang="de-DE" sz="2000" dirty="0">
                <a:solidFill>
                  <a:srgbClr val="FF0000"/>
                </a:solidFill>
                <a:highlight>
                  <a:srgbClr val="FFFF00"/>
                </a:highlight>
              </a:rPr>
              <a:t>sind heute schon </a:t>
            </a:r>
            <a:r>
              <a:rPr lang="de-DE" sz="2000" dirty="0">
                <a:solidFill>
                  <a:srgbClr val="FF0000"/>
                </a:solidFill>
              </a:rPr>
              <a:t>für Arbeitnehmerinnen und Arbeitnehmer in Schulen und Hochschulen </a:t>
            </a:r>
            <a:r>
              <a:rPr lang="de-DE" sz="2000" dirty="0">
                <a:solidFill>
                  <a:srgbClr val="FF0000"/>
                </a:solidFill>
                <a:highlight>
                  <a:srgbClr val="FFFF00"/>
                </a:highlight>
              </a:rPr>
              <a:t>einzuhalten und werden durch die Arbeitszeit-erfassung nicht verändert</a:t>
            </a:r>
            <a:r>
              <a:rPr lang="de-DE" sz="2000" dirty="0">
                <a:solidFill>
                  <a:srgbClr val="FF0000"/>
                </a:solidFill>
              </a:rPr>
              <a:t>. </a:t>
            </a:r>
            <a:r>
              <a:rPr lang="de-DE" sz="2000" dirty="0"/>
              <a:t>Daher sind für mich nachteilige Auswirkungen der Aufzeichnungspflicht nicht ersichtlich. Die Arbeitszeitaufzeichnung dient dem </a:t>
            </a:r>
            <a:r>
              <a:rPr lang="de-DE" sz="2000" dirty="0">
                <a:highlight>
                  <a:srgbClr val="FFFF00"/>
                </a:highlight>
              </a:rPr>
              <a:t>Arbeitsschutz</a:t>
            </a:r>
            <a:r>
              <a:rPr lang="de-DE" sz="2000" dirty="0"/>
              <a:t> der Arbeitnehmerinnen und Arbeitnehmer; unsere entsprechenden Vorschläge zielen darauf ab, dieses Ziel zu unterstützen.</a:t>
            </a:r>
          </a:p>
          <a:p>
            <a:pPr marL="0" indent="0">
              <a:buNone/>
            </a:pPr>
            <a:r>
              <a:rPr lang="de-DE" sz="2000" dirty="0"/>
              <a:t>Hinweisen möchte ich darauf, dass (…) Art.17 Abs.1 der Arbeitszeitrichtlinie 2003/88/EG zwar Abweichungen von der Richtlinie zulässt, diese </a:t>
            </a:r>
            <a:r>
              <a:rPr lang="de-DE" sz="2000" dirty="0">
                <a:highlight>
                  <a:srgbClr val="FFFF00"/>
                </a:highlight>
              </a:rPr>
              <a:t>Vorschrift vom EuGH aber eng ausgelegt </a:t>
            </a:r>
            <a:r>
              <a:rPr lang="de-DE" sz="2000" dirty="0"/>
              <a:t>wird. (…) Der Umstand, dass der konkrete Umfang der Arbeitszeit nicht in jedem Fall  im Voraus feststeht, </a:t>
            </a:r>
            <a:r>
              <a:rPr lang="de-DE" sz="2000" dirty="0">
                <a:highlight>
                  <a:srgbClr val="FFFF00"/>
                </a:highlight>
              </a:rPr>
              <a:t>steht einer nachträglichen Dokumentation am Ende des Arbeitstages nicht entgegen</a:t>
            </a:r>
            <a:r>
              <a:rPr lang="de-DE" sz="2000" dirty="0"/>
              <a:t>.“</a:t>
            </a:r>
          </a:p>
        </p:txBody>
      </p:sp>
      <p:sp>
        <p:nvSpPr>
          <p:cNvPr id="4" name="Foliennummernplatzhalter 3">
            <a:extLst>
              <a:ext uri="{FF2B5EF4-FFF2-40B4-BE49-F238E27FC236}">
                <a16:creationId xmlns:a16="http://schemas.microsoft.com/office/drawing/2014/main" id="{E1BBB301-6A7E-4A7E-8331-12BE8F7F31C3}"/>
              </a:ext>
            </a:extLst>
          </p:cNvPr>
          <p:cNvSpPr>
            <a:spLocks noGrp="1"/>
          </p:cNvSpPr>
          <p:nvPr>
            <p:ph type="sldNum" sz="quarter" idx="12"/>
          </p:nvPr>
        </p:nvSpPr>
        <p:spPr/>
        <p:txBody>
          <a:bodyPr/>
          <a:lstStyle/>
          <a:p>
            <a:pPr>
              <a:defRPr/>
            </a:pPr>
            <a:fld id="{25FE3618-0A84-4213-A929-E30F62D96FAC}" type="slidenum">
              <a:rPr lang="de-DE" altLang="de-DE" smtClean="0"/>
              <a:pPr>
                <a:defRPr/>
              </a:pPr>
              <a:t>10</a:t>
            </a:fld>
            <a:endParaRPr lang="de-DE" altLang="de-DE"/>
          </a:p>
        </p:txBody>
      </p:sp>
    </p:spTree>
    <p:extLst>
      <p:ext uri="{BB962C8B-B14F-4D97-AF65-F5344CB8AC3E}">
        <p14:creationId xmlns:p14="http://schemas.microsoft.com/office/powerpoint/2010/main" val="264379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23017-5806-4D6B-A867-112E6F39F4D4}"/>
              </a:ext>
            </a:extLst>
          </p:cNvPr>
          <p:cNvSpPr>
            <a:spLocks noGrp="1"/>
          </p:cNvSpPr>
          <p:nvPr>
            <p:ph type="title"/>
          </p:nvPr>
        </p:nvSpPr>
        <p:spPr/>
        <p:txBody>
          <a:bodyPr/>
          <a:lstStyle/>
          <a:p>
            <a:r>
              <a:rPr lang="de-DE" dirty="0"/>
              <a:t>GEW-Anforderungen (I)</a:t>
            </a:r>
          </a:p>
        </p:txBody>
      </p:sp>
      <p:sp>
        <p:nvSpPr>
          <p:cNvPr id="3" name="Inhaltsplatzhalter 2">
            <a:extLst>
              <a:ext uri="{FF2B5EF4-FFF2-40B4-BE49-F238E27FC236}">
                <a16:creationId xmlns:a16="http://schemas.microsoft.com/office/drawing/2014/main" id="{0C067D92-DFE8-4865-9E67-A0B9EF1106D7}"/>
              </a:ext>
            </a:extLst>
          </p:cNvPr>
          <p:cNvSpPr>
            <a:spLocks noGrp="1"/>
          </p:cNvSpPr>
          <p:nvPr>
            <p:ph idx="1"/>
          </p:nvPr>
        </p:nvSpPr>
        <p:spPr>
          <a:xfrm>
            <a:off x="457200" y="1386568"/>
            <a:ext cx="8055429" cy="4760913"/>
          </a:xfrm>
        </p:spPr>
        <p:txBody>
          <a:bodyPr/>
          <a:lstStyle/>
          <a:p>
            <a:pPr marL="0" lvl="0" indent="0">
              <a:buNone/>
            </a:pPr>
            <a:r>
              <a:rPr lang="de-DE" sz="2400" b="1" dirty="0">
                <a:solidFill>
                  <a:srgbClr val="FF0000"/>
                </a:solidFill>
              </a:rPr>
              <a:t>Beschluss des GEW-Hauptvorstands am 18. November 2023:</a:t>
            </a:r>
            <a:br>
              <a:rPr lang="de-DE" dirty="0"/>
            </a:br>
            <a:endParaRPr lang="de-DE" sz="2400" dirty="0"/>
          </a:p>
          <a:p>
            <a:pPr marL="0" indent="0">
              <a:buNone/>
            </a:pPr>
            <a:r>
              <a:rPr lang="de-DE" i="1" dirty="0"/>
              <a:t>Jede Stunde zählt! </a:t>
            </a:r>
            <a:br>
              <a:rPr lang="de-DE" i="1" dirty="0"/>
            </a:br>
            <a:r>
              <a:rPr lang="de-DE" i="1" dirty="0"/>
              <a:t>Länder müssen endlich Rechtsprechung umsetzen</a:t>
            </a:r>
            <a:endParaRPr lang="de-DE" dirty="0"/>
          </a:p>
          <a:p>
            <a:pPr lvl="0"/>
            <a:endParaRPr lang="de-DE" sz="2400" dirty="0"/>
          </a:p>
          <a:p>
            <a:pPr lvl="0"/>
            <a:r>
              <a:rPr lang="de-DE" sz="2400" dirty="0"/>
              <a:t>Die vom Arbeitgeber zu verantwortende Erfassung der geleisteten Arbeitszeit muss </a:t>
            </a:r>
            <a:r>
              <a:rPr lang="de-DE" sz="2400" dirty="0">
                <a:solidFill>
                  <a:srgbClr val="FF0000"/>
                </a:solidFill>
              </a:rPr>
              <a:t>datensparsam</a:t>
            </a:r>
            <a:r>
              <a:rPr lang="de-DE" sz="2400" dirty="0"/>
              <a:t> erfolgen – es wird nur erfasst, was gesetzlich erforderlich ist: </a:t>
            </a:r>
            <a:r>
              <a:rPr lang="de-DE" sz="2400" dirty="0">
                <a:solidFill>
                  <a:srgbClr val="FF0000"/>
                </a:solidFill>
              </a:rPr>
              <a:t>Anfang, Ende und Pausen</a:t>
            </a:r>
            <a:r>
              <a:rPr lang="de-DE" sz="2400" dirty="0"/>
              <a:t>. Die Beschäftigten sowie die zur Vertraulichkeit verpflichteten Personalvertretungen haben jederzeit Zugriff auf die gespeicherten Daten.</a:t>
            </a:r>
          </a:p>
          <a:p>
            <a:endParaRPr lang="de-DE" sz="2400" dirty="0"/>
          </a:p>
        </p:txBody>
      </p:sp>
      <p:sp>
        <p:nvSpPr>
          <p:cNvPr id="4" name="Foliennummernplatzhalter 3">
            <a:extLst>
              <a:ext uri="{FF2B5EF4-FFF2-40B4-BE49-F238E27FC236}">
                <a16:creationId xmlns:a16="http://schemas.microsoft.com/office/drawing/2014/main" id="{09971D6D-DCC4-4B58-BBA7-7D171C502D7B}"/>
              </a:ext>
            </a:extLst>
          </p:cNvPr>
          <p:cNvSpPr>
            <a:spLocks noGrp="1"/>
          </p:cNvSpPr>
          <p:nvPr>
            <p:ph type="sldNum" sz="quarter" idx="12"/>
          </p:nvPr>
        </p:nvSpPr>
        <p:spPr/>
        <p:txBody>
          <a:bodyPr/>
          <a:lstStyle/>
          <a:p>
            <a:pPr>
              <a:defRPr/>
            </a:pPr>
            <a:fld id="{25FE3618-0A84-4213-A929-E30F62D96FAC}" type="slidenum">
              <a:rPr lang="de-DE" altLang="de-DE" smtClean="0"/>
              <a:pPr>
                <a:defRPr/>
              </a:pPr>
              <a:t>11</a:t>
            </a:fld>
            <a:endParaRPr lang="de-DE" altLang="de-DE"/>
          </a:p>
        </p:txBody>
      </p:sp>
    </p:spTree>
    <p:extLst>
      <p:ext uri="{BB962C8B-B14F-4D97-AF65-F5344CB8AC3E}">
        <p14:creationId xmlns:p14="http://schemas.microsoft.com/office/powerpoint/2010/main" val="36467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96DDD-84DA-48DB-A81E-6EBB9F53C16B}"/>
              </a:ext>
            </a:extLst>
          </p:cNvPr>
          <p:cNvSpPr>
            <a:spLocks noGrp="1"/>
          </p:cNvSpPr>
          <p:nvPr>
            <p:ph type="title"/>
          </p:nvPr>
        </p:nvSpPr>
        <p:spPr/>
        <p:txBody>
          <a:bodyPr/>
          <a:lstStyle/>
          <a:p>
            <a:r>
              <a:rPr lang="de-DE" dirty="0"/>
              <a:t>GEW-Anforderungen (II)</a:t>
            </a:r>
          </a:p>
        </p:txBody>
      </p:sp>
      <p:sp>
        <p:nvSpPr>
          <p:cNvPr id="3" name="Inhaltsplatzhalter 2">
            <a:extLst>
              <a:ext uri="{FF2B5EF4-FFF2-40B4-BE49-F238E27FC236}">
                <a16:creationId xmlns:a16="http://schemas.microsoft.com/office/drawing/2014/main" id="{C329F36B-88F1-4AA6-9995-A51AFEEB89B6}"/>
              </a:ext>
            </a:extLst>
          </p:cNvPr>
          <p:cNvSpPr>
            <a:spLocks noGrp="1"/>
          </p:cNvSpPr>
          <p:nvPr>
            <p:ph idx="1"/>
          </p:nvPr>
        </p:nvSpPr>
        <p:spPr/>
        <p:txBody>
          <a:bodyPr/>
          <a:lstStyle/>
          <a:p>
            <a:r>
              <a:rPr lang="de-DE" sz="2400" dirty="0"/>
              <a:t>Die Erfassung sollte </a:t>
            </a:r>
            <a:r>
              <a:rPr lang="de-DE" sz="2400" dirty="0">
                <a:solidFill>
                  <a:srgbClr val="FF0000"/>
                </a:solidFill>
              </a:rPr>
              <a:t>zeitnah durch die Beschäftigten </a:t>
            </a:r>
            <a:r>
              <a:rPr lang="de-DE" sz="2400" dirty="0"/>
              <a:t>mit einem einfach zu handhabenden, manipulationssicheren elektronischen System erfolgen. Sie ist dadurch unabhängig von Zeit und Ort der Erbringung der Arbeitszeit und schränkt die Lehrkräfte nicht in ihrer pädagogischen Freiheit ein. Das Zeiterfassungssystem sollte ebenso für die weiteren Beschäftigten an den Schulen eingesetzt werden.</a:t>
            </a:r>
          </a:p>
          <a:p>
            <a:r>
              <a:rPr lang="de-DE" sz="2400" dirty="0"/>
              <a:t>Die Arbeitszeiterfassung ist </a:t>
            </a:r>
            <a:r>
              <a:rPr lang="de-DE" sz="2400" dirty="0">
                <a:solidFill>
                  <a:srgbClr val="FF0000"/>
                </a:solidFill>
              </a:rPr>
              <a:t>kein Instrument der Leistungs- und Verhaltenskontrolle</a:t>
            </a:r>
            <a:r>
              <a:rPr lang="de-DE" sz="2400" dirty="0"/>
              <a:t>. Maßnahmen zur Durchsetzung von Arbeitsschutznormen sind gemeinsam mit den Personalräten zu entwickeln und müssen die Arbeits- und Lebensrealität der Lehrkräfte berücksichtigen. </a:t>
            </a:r>
          </a:p>
          <a:p>
            <a:endParaRPr lang="de-DE" sz="2400" dirty="0"/>
          </a:p>
        </p:txBody>
      </p:sp>
      <p:sp>
        <p:nvSpPr>
          <p:cNvPr id="4" name="Foliennummernplatzhalter 3">
            <a:extLst>
              <a:ext uri="{FF2B5EF4-FFF2-40B4-BE49-F238E27FC236}">
                <a16:creationId xmlns:a16="http://schemas.microsoft.com/office/drawing/2014/main" id="{98A544D7-7A27-41E6-AD05-4396973E4790}"/>
              </a:ext>
            </a:extLst>
          </p:cNvPr>
          <p:cNvSpPr>
            <a:spLocks noGrp="1"/>
          </p:cNvSpPr>
          <p:nvPr>
            <p:ph type="sldNum" sz="quarter" idx="12"/>
          </p:nvPr>
        </p:nvSpPr>
        <p:spPr/>
        <p:txBody>
          <a:bodyPr/>
          <a:lstStyle/>
          <a:p>
            <a:pPr>
              <a:defRPr/>
            </a:pPr>
            <a:fld id="{25FE3618-0A84-4213-A929-E30F62D96FAC}" type="slidenum">
              <a:rPr lang="de-DE" altLang="de-DE" smtClean="0"/>
              <a:pPr>
                <a:defRPr/>
              </a:pPr>
              <a:t>12</a:t>
            </a:fld>
            <a:endParaRPr lang="de-DE" altLang="de-DE"/>
          </a:p>
        </p:txBody>
      </p:sp>
    </p:spTree>
    <p:extLst>
      <p:ext uri="{BB962C8B-B14F-4D97-AF65-F5344CB8AC3E}">
        <p14:creationId xmlns:p14="http://schemas.microsoft.com/office/powerpoint/2010/main" val="184542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B2CCF-FE60-486F-947C-293BA7A50E70}"/>
              </a:ext>
            </a:extLst>
          </p:cNvPr>
          <p:cNvSpPr>
            <a:spLocks noGrp="1"/>
          </p:cNvSpPr>
          <p:nvPr>
            <p:ph type="title"/>
          </p:nvPr>
        </p:nvSpPr>
        <p:spPr>
          <a:xfrm>
            <a:off x="457198" y="275318"/>
            <a:ext cx="7866063" cy="850900"/>
          </a:xfrm>
        </p:spPr>
        <p:txBody>
          <a:bodyPr/>
          <a:lstStyle/>
          <a:p>
            <a:r>
              <a:rPr lang="de-DE" dirty="0"/>
              <a:t>GEW-Anforderungen (III)</a:t>
            </a:r>
            <a:br>
              <a:rPr lang="de-DE" dirty="0"/>
            </a:br>
            <a:br>
              <a:rPr lang="de-DE" dirty="0"/>
            </a:br>
            <a:endParaRPr lang="de-DE" dirty="0"/>
          </a:p>
        </p:txBody>
      </p:sp>
      <p:sp>
        <p:nvSpPr>
          <p:cNvPr id="3" name="Inhaltsplatzhalter 2">
            <a:extLst>
              <a:ext uri="{FF2B5EF4-FFF2-40B4-BE49-F238E27FC236}">
                <a16:creationId xmlns:a16="http://schemas.microsoft.com/office/drawing/2014/main" id="{AB578509-7E77-4942-AE3D-885C06742DE5}"/>
              </a:ext>
            </a:extLst>
          </p:cNvPr>
          <p:cNvSpPr>
            <a:spLocks noGrp="1"/>
          </p:cNvSpPr>
          <p:nvPr>
            <p:ph idx="1"/>
          </p:nvPr>
        </p:nvSpPr>
        <p:spPr>
          <a:xfrm>
            <a:off x="363537" y="1388836"/>
            <a:ext cx="8323263" cy="5050745"/>
          </a:xfrm>
        </p:spPr>
        <p:txBody>
          <a:bodyPr/>
          <a:lstStyle/>
          <a:p>
            <a:pPr lvl="0"/>
            <a:r>
              <a:rPr lang="de-DE" sz="2400" dirty="0"/>
              <a:t>Um die einzelnen Lehrerinnen und Lehrer bei der Planung und Steuerung ihrer eigenen Arbeit zu unterstützen, kann eine differenziertere Erfassung verschiedener </a:t>
            </a:r>
            <a:r>
              <a:rPr lang="de-DE" sz="2400" dirty="0" err="1">
                <a:solidFill>
                  <a:srgbClr val="FF0000"/>
                </a:solidFill>
              </a:rPr>
              <a:t>Tätigkeitencluster</a:t>
            </a:r>
            <a:r>
              <a:rPr lang="de-DE" sz="2400" dirty="0"/>
              <a:t> hilfreich sein. Diese Informationen dürfen </a:t>
            </a:r>
            <a:r>
              <a:rPr lang="de-DE" sz="2400" dirty="0">
                <a:solidFill>
                  <a:srgbClr val="FF0000"/>
                </a:solidFill>
              </a:rPr>
              <a:t>nur der einzelnen Lehrkraft zur Verfügung </a:t>
            </a:r>
            <a:r>
              <a:rPr lang="de-DE" sz="2400" dirty="0"/>
              <a:t>stehen, nicht den Dienstvorgesetzten. </a:t>
            </a:r>
          </a:p>
          <a:p>
            <a:r>
              <a:rPr lang="de-DE" sz="2400" dirty="0"/>
              <a:t>Um die Handlungsbedarfe aufgrund zeitlicher Überlastung zu identifizieren, ist es sinnvoll, die Daten in einem </a:t>
            </a:r>
            <a:r>
              <a:rPr lang="de-DE" sz="2400" dirty="0" err="1"/>
              <a:t>aggregierbaren</a:t>
            </a:r>
            <a:r>
              <a:rPr lang="de-DE" sz="2400" dirty="0"/>
              <a:t> Format zu erfassen und zu speichern. Weitergehende Informationen, z.B. über </a:t>
            </a:r>
            <a:r>
              <a:rPr lang="de-DE" sz="2400" dirty="0" err="1"/>
              <a:t>Tätigkeitencluster</a:t>
            </a:r>
            <a:r>
              <a:rPr lang="de-DE" sz="2400" dirty="0"/>
              <a:t>, dürfen nur </a:t>
            </a:r>
            <a:r>
              <a:rPr lang="de-DE" sz="2400" dirty="0">
                <a:solidFill>
                  <a:srgbClr val="FF0000"/>
                </a:solidFill>
              </a:rPr>
              <a:t>in anonymisierter Form aggregiert und verarbeitet </a:t>
            </a:r>
            <a:r>
              <a:rPr lang="de-DE" sz="2400" dirty="0"/>
              <a:t>werden. Dann aber können sie wertvolle Informationen zur Weiterentwicklung der Schulentwicklung und der Personalbedarfsplanung liefern.</a:t>
            </a:r>
          </a:p>
          <a:p>
            <a:pPr lvl="0"/>
            <a:endParaRPr lang="de-DE" sz="2400" dirty="0"/>
          </a:p>
          <a:p>
            <a:pPr lvl="0"/>
            <a:endParaRPr lang="de-DE" sz="2400" dirty="0"/>
          </a:p>
          <a:p>
            <a:endParaRPr lang="de-DE" sz="2400" dirty="0"/>
          </a:p>
        </p:txBody>
      </p:sp>
      <p:sp>
        <p:nvSpPr>
          <p:cNvPr id="4" name="Foliennummernplatzhalter 3">
            <a:extLst>
              <a:ext uri="{FF2B5EF4-FFF2-40B4-BE49-F238E27FC236}">
                <a16:creationId xmlns:a16="http://schemas.microsoft.com/office/drawing/2014/main" id="{44464AF2-2546-4AD7-81D0-9BC227B1D7D6}"/>
              </a:ext>
            </a:extLst>
          </p:cNvPr>
          <p:cNvSpPr>
            <a:spLocks noGrp="1"/>
          </p:cNvSpPr>
          <p:nvPr>
            <p:ph type="sldNum" sz="quarter" idx="12"/>
          </p:nvPr>
        </p:nvSpPr>
        <p:spPr/>
        <p:txBody>
          <a:bodyPr/>
          <a:lstStyle/>
          <a:p>
            <a:pPr>
              <a:defRPr/>
            </a:pPr>
            <a:fld id="{25FE3618-0A84-4213-A929-E30F62D96FAC}" type="slidenum">
              <a:rPr lang="de-DE" altLang="de-DE" smtClean="0"/>
              <a:pPr>
                <a:defRPr/>
              </a:pPr>
              <a:t>13</a:t>
            </a:fld>
            <a:endParaRPr lang="de-DE" altLang="de-DE"/>
          </a:p>
        </p:txBody>
      </p:sp>
    </p:spTree>
    <p:extLst>
      <p:ext uri="{BB962C8B-B14F-4D97-AF65-F5344CB8AC3E}">
        <p14:creationId xmlns:p14="http://schemas.microsoft.com/office/powerpoint/2010/main" val="403835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3047C-1A0F-4A7B-9044-60C044AF543A}"/>
              </a:ext>
            </a:extLst>
          </p:cNvPr>
          <p:cNvSpPr>
            <a:spLocks noGrp="1"/>
          </p:cNvSpPr>
          <p:nvPr>
            <p:ph type="title"/>
          </p:nvPr>
        </p:nvSpPr>
        <p:spPr>
          <a:xfrm>
            <a:off x="457200" y="352425"/>
            <a:ext cx="7866063" cy="850900"/>
          </a:xfrm>
        </p:spPr>
        <p:txBody>
          <a:bodyPr/>
          <a:lstStyle/>
          <a:p>
            <a:r>
              <a:rPr lang="de-DE" dirty="0"/>
              <a:t>Was in eine DV / einen TV zur Arbeitszeiterfassung an Schulen gehört</a:t>
            </a:r>
          </a:p>
        </p:txBody>
      </p:sp>
      <p:sp>
        <p:nvSpPr>
          <p:cNvPr id="3" name="Inhaltsplatzhalter 2">
            <a:extLst>
              <a:ext uri="{FF2B5EF4-FFF2-40B4-BE49-F238E27FC236}">
                <a16:creationId xmlns:a16="http://schemas.microsoft.com/office/drawing/2014/main" id="{AE757CC0-76FF-416E-BFAD-0936137085F4}"/>
              </a:ext>
            </a:extLst>
          </p:cNvPr>
          <p:cNvSpPr>
            <a:spLocks noGrp="1"/>
          </p:cNvSpPr>
          <p:nvPr>
            <p:ph idx="1"/>
          </p:nvPr>
        </p:nvSpPr>
        <p:spPr>
          <a:xfrm>
            <a:off x="457200" y="1487487"/>
            <a:ext cx="8323263" cy="4760913"/>
          </a:xfrm>
        </p:spPr>
        <p:txBody>
          <a:bodyPr/>
          <a:lstStyle/>
          <a:p>
            <a:r>
              <a:rPr lang="de-DE" dirty="0"/>
              <a:t>Geltungsbereich: Wer muss erfassen?</a:t>
            </a:r>
          </a:p>
          <a:p>
            <a:pPr lvl="1"/>
            <a:r>
              <a:rPr lang="de-DE" dirty="0"/>
              <a:t>Nicht nur Lehrkräfte, sondern alle an Schule Tätigen</a:t>
            </a:r>
          </a:p>
          <a:p>
            <a:r>
              <a:rPr lang="de-DE" dirty="0"/>
              <a:t>Definition Arbeitszeit räumlich und inhaltlich</a:t>
            </a:r>
          </a:p>
          <a:p>
            <a:pPr lvl="1"/>
            <a:r>
              <a:rPr lang="de-DE" dirty="0"/>
              <a:t>Arbeitszeit in der Schule (beginnt mit Betreten des Schulgebäudes…)</a:t>
            </a:r>
          </a:p>
          <a:p>
            <a:pPr lvl="1"/>
            <a:r>
              <a:rPr lang="de-DE" dirty="0"/>
              <a:t>Arbeitszeit am häuslichen Arbeitsplatz / an anderen Orten</a:t>
            </a:r>
          </a:p>
          <a:p>
            <a:pPr lvl="1"/>
            <a:r>
              <a:rPr lang="de-DE" dirty="0"/>
              <a:t>Klärung des Verhältnisses Unterrichtsverpflichtung / Arbeitszeit</a:t>
            </a:r>
          </a:p>
          <a:p>
            <a:pPr lvl="1"/>
            <a:r>
              <a:rPr lang="de-DE" dirty="0"/>
              <a:t>Definition Sollarbeitszeit und Ausgleichszeitraum (Jahresarbeitszeit)</a:t>
            </a:r>
          </a:p>
          <a:p>
            <a:pPr lvl="1"/>
            <a:r>
              <a:rPr lang="de-DE" dirty="0"/>
              <a:t>Arbeitszeitgutschrift bei Krankheit und Beurlaubung </a:t>
            </a:r>
          </a:p>
          <a:p>
            <a:r>
              <a:rPr lang="de-DE" dirty="0"/>
              <a:t>Technische Aspekte</a:t>
            </a:r>
          </a:p>
          <a:p>
            <a:pPr lvl="1"/>
            <a:r>
              <a:rPr lang="de-DE" dirty="0"/>
              <a:t>Wo, wie, was, wann und von wem wird erfasst? </a:t>
            </a:r>
          </a:p>
          <a:p>
            <a:pPr lvl="1"/>
            <a:r>
              <a:rPr lang="de-DE" dirty="0"/>
              <a:t>Wer hat Zugriff auf die Aufzeichnungen?</a:t>
            </a:r>
          </a:p>
          <a:p>
            <a:pPr lvl="1"/>
            <a:r>
              <a:rPr lang="de-DE" dirty="0"/>
              <a:t>Wie lange wird gespeichert? </a:t>
            </a:r>
          </a:p>
          <a:p>
            <a:r>
              <a:rPr lang="de-DE" dirty="0">
                <a:solidFill>
                  <a:srgbClr val="D90723"/>
                </a:solidFill>
              </a:rPr>
              <a:t>Wer kontrolliert? Was passiert bei Abweichungen?</a:t>
            </a:r>
          </a:p>
        </p:txBody>
      </p:sp>
      <p:sp>
        <p:nvSpPr>
          <p:cNvPr id="4" name="Foliennummernplatzhalter 3">
            <a:extLst>
              <a:ext uri="{FF2B5EF4-FFF2-40B4-BE49-F238E27FC236}">
                <a16:creationId xmlns:a16="http://schemas.microsoft.com/office/drawing/2014/main" id="{56D4F2AB-CE55-45A5-A538-5183C5D694FF}"/>
              </a:ext>
            </a:extLst>
          </p:cNvPr>
          <p:cNvSpPr>
            <a:spLocks noGrp="1"/>
          </p:cNvSpPr>
          <p:nvPr>
            <p:ph type="sldNum" sz="quarter" idx="12"/>
          </p:nvPr>
        </p:nvSpPr>
        <p:spPr/>
        <p:txBody>
          <a:bodyPr/>
          <a:lstStyle/>
          <a:p>
            <a:pPr>
              <a:defRPr/>
            </a:pPr>
            <a:fld id="{25FE3618-0A84-4213-A929-E30F62D96FAC}" type="slidenum">
              <a:rPr lang="de-DE" altLang="de-DE" smtClean="0"/>
              <a:pPr>
                <a:defRPr/>
              </a:pPr>
              <a:t>14</a:t>
            </a:fld>
            <a:endParaRPr lang="de-DE" altLang="de-DE"/>
          </a:p>
        </p:txBody>
      </p:sp>
    </p:spTree>
    <p:extLst>
      <p:ext uri="{BB962C8B-B14F-4D97-AF65-F5344CB8AC3E}">
        <p14:creationId xmlns:p14="http://schemas.microsoft.com/office/powerpoint/2010/main" val="35052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507F3-17A7-4213-9480-AF9B67B5397A}"/>
              </a:ext>
            </a:extLst>
          </p:cNvPr>
          <p:cNvSpPr>
            <a:spLocks noGrp="1"/>
          </p:cNvSpPr>
          <p:nvPr>
            <p:ph type="title"/>
          </p:nvPr>
        </p:nvSpPr>
        <p:spPr>
          <a:xfrm>
            <a:off x="457200" y="631825"/>
            <a:ext cx="7866063" cy="850900"/>
          </a:xfrm>
        </p:spPr>
        <p:txBody>
          <a:bodyPr/>
          <a:lstStyle/>
          <a:p>
            <a:r>
              <a:rPr lang="de-DE" dirty="0"/>
              <a:t>Lehrkräftearbeitszeit: </a:t>
            </a:r>
            <a:br>
              <a:rPr lang="de-DE" dirty="0"/>
            </a:br>
            <a:r>
              <a:rPr lang="de-DE" dirty="0"/>
              <a:t>Rechtlicher Rahmen</a:t>
            </a:r>
          </a:p>
        </p:txBody>
      </p:sp>
      <p:sp>
        <p:nvSpPr>
          <p:cNvPr id="3" name="Inhaltsplatzhalter 2">
            <a:extLst>
              <a:ext uri="{FF2B5EF4-FFF2-40B4-BE49-F238E27FC236}">
                <a16:creationId xmlns:a16="http://schemas.microsoft.com/office/drawing/2014/main" id="{7BF56528-F289-49D0-8957-A86A79F784C7}"/>
              </a:ext>
            </a:extLst>
          </p:cNvPr>
          <p:cNvSpPr>
            <a:spLocks noGrp="1"/>
          </p:cNvSpPr>
          <p:nvPr>
            <p:ph idx="1"/>
          </p:nvPr>
        </p:nvSpPr>
        <p:spPr>
          <a:xfrm>
            <a:off x="457200" y="1746930"/>
            <a:ext cx="8403771" cy="4760913"/>
          </a:xfrm>
        </p:spPr>
        <p:txBody>
          <a:bodyPr/>
          <a:lstStyle/>
          <a:p>
            <a:r>
              <a:rPr lang="de-DE" sz="2400" dirty="0"/>
              <a:t>Pflichtstunden (auch Deputat, Regelstundenmaß…) durch Erlass des Schulministeriums oder Verordnung der Landesregierung</a:t>
            </a:r>
          </a:p>
          <a:p>
            <a:r>
              <a:rPr lang="de-DE" sz="2400" dirty="0"/>
              <a:t>Sonstige Aufgaben von Lehrkräften nur sehr allgemein durch Schulgesetz </a:t>
            </a:r>
            <a:r>
              <a:rPr lang="de-DE" sz="2400" dirty="0" err="1"/>
              <a:t>u.ä.</a:t>
            </a:r>
            <a:r>
              <a:rPr lang="de-DE" sz="2400" dirty="0"/>
              <a:t> definiert</a:t>
            </a:r>
          </a:p>
          <a:p>
            <a:r>
              <a:rPr lang="de-DE" sz="2400" dirty="0"/>
              <a:t>ständige Rechtsprechung:</a:t>
            </a:r>
          </a:p>
          <a:p>
            <a:pPr lvl="1"/>
            <a:r>
              <a:rPr lang="de-DE" sz="2200" dirty="0"/>
              <a:t> Pflichtstundenregelung in die allgemeine beamtenrechtliche Arbeitszeitregelung „eingebettet“ (BVerwG 2 NB 2/89)</a:t>
            </a:r>
          </a:p>
          <a:p>
            <a:pPr lvl="1"/>
            <a:r>
              <a:rPr lang="de-DE" sz="2200" dirty="0"/>
              <a:t>Dienstherr „konkretisiert“ durch die Pflichtstundenregelung die geltende durchschnittliche Wochenarbeitszeit</a:t>
            </a:r>
          </a:p>
          <a:p>
            <a:pPr lvl="1"/>
            <a:r>
              <a:rPr lang="de-DE" sz="2200" dirty="0"/>
              <a:t>„Gestaltungsspielraum des Dienstherrn“, wie er das Verhältnis zwischen der Arbeitszeit für die Erledigung der Unterrichts-verpflichtung und derjenigen für die Erledigung der sonstigen Arbeiten eines Lehrers einschätzt.</a:t>
            </a:r>
          </a:p>
        </p:txBody>
      </p:sp>
      <p:sp>
        <p:nvSpPr>
          <p:cNvPr id="4" name="Foliennummernplatzhalter 3">
            <a:extLst>
              <a:ext uri="{FF2B5EF4-FFF2-40B4-BE49-F238E27FC236}">
                <a16:creationId xmlns:a16="http://schemas.microsoft.com/office/drawing/2014/main" id="{6B659C6F-F940-4BC1-B4AE-C444AE9C3379}"/>
              </a:ext>
            </a:extLst>
          </p:cNvPr>
          <p:cNvSpPr>
            <a:spLocks noGrp="1"/>
          </p:cNvSpPr>
          <p:nvPr>
            <p:ph type="sldNum" sz="quarter" idx="12"/>
          </p:nvPr>
        </p:nvSpPr>
        <p:spPr/>
        <p:txBody>
          <a:bodyPr/>
          <a:lstStyle/>
          <a:p>
            <a:pPr>
              <a:defRPr/>
            </a:pPr>
            <a:fld id="{25FE3618-0A84-4213-A929-E30F62D96FAC}" type="slidenum">
              <a:rPr lang="de-DE" altLang="de-DE" smtClean="0"/>
              <a:pPr>
                <a:defRPr/>
              </a:pPr>
              <a:t>2</a:t>
            </a:fld>
            <a:endParaRPr lang="de-DE" altLang="de-DE"/>
          </a:p>
        </p:txBody>
      </p:sp>
    </p:spTree>
    <p:extLst>
      <p:ext uri="{BB962C8B-B14F-4D97-AF65-F5344CB8AC3E}">
        <p14:creationId xmlns:p14="http://schemas.microsoft.com/office/powerpoint/2010/main" val="425474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C739C-57C3-4619-BB05-0EE0F4A63843}"/>
              </a:ext>
            </a:extLst>
          </p:cNvPr>
          <p:cNvSpPr>
            <a:spLocks noGrp="1"/>
          </p:cNvSpPr>
          <p:nvPr>
            <p:ph type="title"/>
          </p:nvPr>
        </p:nvSpPr>
        <p:spPr>
          <a:xfrm>
            <a:off x="457200" y="470766"/>
            <a:ext cx="7866063" cy="850900"/>
          </a:xfrm>
        </p:spPr>
        <p:txBody>
          <a:bodyPr/>
          <a:lstStyle/>
          <a:p>
            <a:r>
              <a:rPr lang="de-DE" dirty="0"/>
              <a:t>Beamten-Arbeitszeit (Beispiele)</a:t>
            </a:r>
          </a:p>
        </p:txBody>
      </p:sp>
      <p:sp>
        <p:nvSpPr>
          <p:cNvPr id="3" name="Inhaltsplatzhalter 2">
            <a:extLst>
              <a:ext uri="{FF2B5EF4-FFF2-40B4-BE49-F238E27FC236}">
                <a16:creationId xmlns:a16="http://schemas.microsoft.com/office/drawing/2014/main" id="{70304F11-5614-499C-81A2-75A1ABE48A0D}"/>
              </a:ext>
            </a:extLst>
          </p:cNvPr>
          <p:cNvSpPr>
            <a:spLocks noGrp="1"/>
          </p:cNvSpPr>
          <p:nvPr>
            <p:ph idx="1"/>
          </p:nvPr>
        </p:nvSpPr>
        <p:spPr>
          <a:xfrm>
            <a:off x="250371" y="1048543"/>
            <a:ext cx="8675419" cy="4760913"/>
          </a:xfrm>
        </p:spPr>
        <p:txBody>
          <a:bodyPr/>
          <a:lstStyle/>
          <a:p>
            <a:r>
              <a:rPr lang="de-DE" sz="2400" b="1" dirty="0"/>
              <a:t>§ 60 LBG NRW </a:t>
            </a:r>
            <a:r>
              <a:rPr lang="de-DE" sz="1200" b="1" dirty="0"/>
              <a:t>( </a:t>
            </a:r>
            <a:r>
              <a:rPr lang="de-DE" sz="1200" b="1" dirty="0">
                <a:hlinkClick r:id="rId2"/>
              </a:rPr>
              <a:t>https://recht.nrw.de/lmi/owa/br_text_anzeigen?v_id=61020160704140450650</a:t>
            </a:r>
            <a:r>
              <a:rPr lang="de-DE" sz="1200" b="1" dirty="0"/>
              <a:t> )</a:t>
            </a:r>
          </a:p>
          <a:p>
            <a:pPr lvl="1"/>
            <a:r>
              <a:rPr lang="de-DE" sz="1800" dirty="0"/>
              <a:t>(1) Die regelmäßige Arbeitszeit darf im Jahresdurchschnitt einundvierzig Stunden in der Woche nicht überschreiten. (…)</a:t>
            </a:r>
          </a:p>
          <a:p>
            <a:pPr lvl="1"/>
            <a:r>
              <a:rPr lang="de-DE" sz="1800" dirty="0"/>
              <a:t>(3) Das Nähere zu den Absätzen 1 und 2 sowie zu §  61 Absatz 1 (Mehrarbeit) regelt die Landesregierung durch Rechtsverordnung. (…)</a:t>
            </a:r>
          </a:p>
          <a:p>
            <a:r>
              <a:rPr lang="de-DE" sz="2400" b="1" dirty="0"/>
              <a:t>§ 63 LBG Sachsen-Anhalt </a:t>
            </a:r>
            <a:r>
              <a:rPr lang="de-DE" sz="1100" b="1" dirty="0"/>
              <a:t>( </a:t>
            </a:r>
            <a:r>
              <a:rPr lang="de-DE" sz="1100" b="1" dirty="0">
                <a:hlinkClick r:id="rId3"/>
              </a:rPr>
              <a:t>https://www.landesrecht.sachsen-anhalt.de/bsst/document/jlr-BGST2009V15IVZ</a:t>
            </a:r>
            <a:r>
              <a:rPr lang="de-DE" sz="1100" b="1" dirty="0"/>
              <a:t> )</a:t>
            </a:r>
          </a:p>
          <a:p>
            <a:pPr lvl="1"/>
            <a:r>
              <a:rPr lang="de-DE" sz="1800" dirty="0"/>
              <a:t>(1) Die Dauer der wöchentlichen Arbeitszeit beträgt für Beamtinnen und Beamte regelmäßig 40 Stunden. Die Landesregierung wird ermächtigt, durch Verordnung unter Beachtung der Richtlinie 2003/88/EG… [</a:t>
            </a:r>
            <a:r>
              <a:rPr lang="de-DE" sz="1800" i="1" dirty="0"/>
              <a:t>EU-Arbeitszeit-richtlinie</a:t>
            </a:r>
            <a:r>
              <a:rPr lang="de-DE" sz="1800" dirty="0"/>
              <a:t>] Näheres über die Arbeitszeit der Beamtinnen und Beamten zu regeln. (…)</a:t>
            </a:r>
          </a:p>
          <a:p>
            <a:r>
              <a:rPr lang="de-DE" sz="2400" b="1" dirty="0"/>
              <a:t>Verordnung über die Arbeitszeit der Beamtinnen und Beamten vom 12. August 1997</a:t>
            </a:r>
            <a:br>
              <a:rPr lang="de-DE" sz="2400" b="1" dirty="0"/>
            </a:br>
            <a:r>
              <a:rPr lang="de-DE" sz="1200" b="1" dirty="0"/>
              <a:t>(</a:t>
            </a:r>
            <a:r>
              <a:rPr lang="de-DE" sz="1200" b="1" dirty="0">
                <a:hlinkClick r:id="rId4"/>
              </a:rPr>
              <a:t>https://www.landesrecht-hamburg.de/bsha/document/jlr-ArbZVHAV1P1</a:t>
            </a:r>
            <a:r>
              <a:rPr lang="de-DE" sz="1200" b="1" dirty="0"/>
              <a:t>)</a:t>
            </a:r>
          </a:p>
          <a:p>
            <a:pPr lvl="1"/>
            <a:r>
              <a:rPr lang="de-DE" sz="1800" dirty="0"/>
              <a:t>(1) Für die Berechnung des Durchschnitts der wöchentlichen Arbeitszeit ist […] grundsätzlich ein Zeitraum von 52 Wochen zugrunde zu legen. </a:t>
            </a:r>
            <a:r>
              <a:rPr lang="de-DE" sz="1800" baseline="30000" dirty="0">
                <a:effectLst/>
              </a:rPr>
              <a:t>2</a:t>
            </a:r>
            <a:r>
              <a:rPr lang="de-DE" sz="1800" dirty="0"/>
              <a:t>Die wöchentliche Arbeitszeit soll 48 </a:t>
            </a:r>
            <a:r>
              <a:rPr lang="de-DE" sz="1800"/>
              <a:t>Stunden […]</a:t>
            </a:r>
            <a:r>
              <a:rPr lang="de-DE" sz="1800" baseline="30000">
                <a:effectLst/>
              </a:rPr>
              <a:t>3</a:t>
            </a:r>
            <a:r>
              <a:rPr lang="de-DE" sz="1800"/>
              <a:t>Die </a:t>
            </a:r>
            <a:r>
              <a:rPr lang="de-DE" sz="1800" dirty="0"/>
              <a:t>tägliche Arbeitszeit soll 10 Stunden nicht überschreiten. </a:t>
            </a:r>
            <a:r>
              <a:rPr lang="de-DE" sz="1800" baseline="30000" dirty="0">
                <a:effectLst/>
              </a:rPr>
              <a:t>4</a:t>
            </a:r>
            <a:r>
              <a:rPr lang="de-DE" sz="1800" dirty="0"/>
              <a:t>Die oberste Dienstbehörde kann für einzelne Verwaltungsbereiche von den Sätzen 2 und 3 abweichende Regelungen zulassen, wenn es deren dringende dienstliche Belange erfordern.</a:t>
            </a:r>
          </a:p>
          <a:p>
            <a:endParaRPr lang="de-DE" dirty="0"/>
          </a:p>
        </p:txBody>
      </p:sp>
      <p:sp>
        <p:nvSpPr>
          <p:cNvPr id="4" name="Foliennummernplatzhalter 3">
            <a:extLst>
              <a:ext uri="{FF2B5EF4-FFF2-40B4-BE49-F238E27FC236}">
                <a16:creationId xmlns:a16="http://schemas.microsoft.com/office/drawing/2014/main" id="{48C6F517-20B8-4F1A-AEA6-B7DF32CCAF99}"/>
              </a:ext>
            </a:extLst>
          </p:cNvPr>
          <p:cNvSpPr>
            <a:spLocks noGrp="1"/>
          </p:cNvSpPr>
          <p:nvPr>
            <p:ph type="sldNum" sz="quarter" idx="12"/>
          </p:nvPr>
        </p:nvSpPr>
        <p:spPr/>
        <p:txBody>
          <a:bodyPr/>
          <a:lstStyle/>
          <a:p>
            <a:pPr>
              <a:defRPr/>
            </a:pPr>
            <a:fld id="{25FE3618-0A84-4213-A929-E30F62D96FAC}" type="slidenum">
              <a:rPr lang="de-DE" altLang="de-DE" smtClean="0"/>
              <a:pPr>
                <a:defRPr/>
              </a:pPr>
              <a:t>3</a:t>
            </a:fld>
            <a:endParaRPr lang="de-DE" altLang="de-DE"/>
          </a:p>
        </p:txBody>
      </p:sp>
    </p:spTree>
    <p:extLst>
      <p:ext uri="{BB962C8B-B14F-4D97-AF65-F5344CB8AC3E}">
        <p14:creationId xmlns:p14="http://schemas.microsoft.com/office/powerpoint/2010/main" val="392318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D9806-63DF-4526-938A-BF1D13D2CF52}"/>
              </a:ext>
            </a:extLst>
          </p:cNvPr>
          <p:cNvSpPr>
            <a:spLocks noGrp="1"/>
          </p:cNvSpPr>
          <p:nvPr>
            <p:ph type="title"/>
          </p:nvPr>
        </p:nvSpPr>
        <p:spPr>
          <a:xfrm>
            <a:off x="457200" y="777875"/>
            <a:ext cx="7866063" cy="850900"/>
          </a:xfrm>
        </p:spPr>
        <p:txBody>
          <a:bodyPr/>
          <a:lstStyle/>
          <a:p>
            <a:r>
              <a:rPr lang="de-DE" dirty="0"/>
              <a:t>Besonderheit tarifbeschäftigte Lehrkräfte</a:t>
            </a:r>
          </a:p>
        </p:txBody>
      </p:sp>
      <p:sp>
        <p:nvSpPr>
          <p:cNvPr id="3" name="Inhaltsplatzhalter 2">
            <a:extLst>
              <a:ext uri="{FF2B5EF4-FFF2-40B4-BE49-F238E27FC236}">
                <a16:creationId xmlns:a16="http://schemas.microsoft.com/office/drawing/2014/main" id="{2A02DA01-88F3-4577-AE57-846E3A0D739A}"/>
              </a:ext>
            </a:extLst>
          </p:cNvPr>
          <p:cNvSpPr>
            <a:spLocks noGrp="1"/>
          </p:cNvSpPr>
          <p:nvPr>
            <p:ph idx="1"/>
          </p:nvPr>
        </p:nvSpPr>
        <p:spPr/>
        <p:txBody>
          <a:bodyPr/>
          <a:lstStyle/>
          <a:p>
            <a:r>
              <a:rPr lang="de-DE" sz="2400" b="1" dirty="0"/>
              <a:t>§ 44 TV-L Sonderregelungen für Lehrkräfte</a:t>
            </a:r>
            <a:br>
              <a:rPr lang="de-DE" sz="2400" b="1" dirty="0"/>
            </a:br>
            <a:r>
              <a:rPr lang="de-DE" sz="2400" dirty="0"/>
              <a:t>(…)</a:t>
            </a:r>
          </a:p>
          <a:p>
            <a:pPr marL="274638" lvl="1" indent="0" algn="ctr">
              <a:buNone/>
            </a:pPr>
            <a:r>
              <a:rPr lang="de-DE" sz="2200" dirty="0"/>
              <a:t>Nr. 2</a:t>
            </a:r>
          </a:p>
          <a:p>
            <a:pPr marL="274638" lvl="1" indent="0" algn="ctr">
              <a:buNone/>
            </a:pPr>
            <a:r>
              <a:rPr lang="de-DE" sz="2200" dirty="0"/>
              <a:t>Zu Abschnitt II - Arbeitszeit -</a:t>
            </a:r>
          </a:p>
          <a:p>
            <a:pPr marL="274638" lvl="1" indent="0">
              <a:buNone/>
            </a:pPr>
            <a:r>
              <a:rPr lang="de-DE" sz="2200" dirty="0"/>
              <a:t>Die §§ 6 bis 10 finden keine Anwendung. Es gelten die Bestimmungen für die entsprechenden Beamten in der jeweils geltenden Fassung. Sind entsprechende Beamte nicht vorhanden, so ist die Arbeitszeit im Arbeitsvertrag zu regeln.</a:t>
            </a:r>
          </a:p>
          <a:p>
            <a:pPr marL="274638" lvl="1" indent="0">
              <a:buNone/>
            </a:pPr>
            <a:endParaRPr lang="de-DE" sz="2200" dirty="0"/>
          </a:p>
          <a:p>
            <a:pPr marL="342900" indent="-342900">
              <a:buFont typeface="Arial" panose="020B0604020202020204" pitchFamily="34" charset="0"/>
              <a:buChar char="•"/>
            </a:pPr>
            <a:r>
              <a:rPr lang="de-DE" sz="2400" b="1" dirty="0"/>
              <a:t>TV-L : </a:t>
            </a:r>
          </a:p>
          <a:p>
            <a:pPr marL="274638" lvl="1" indent="0">
              <a:buNone/>
            </a:pPr>
            <a:r>
              <a:rPr lang="de-DE" sz="1600" dirty="0">
                <a:hlinkClick r:id="rId2"/>
              </a:rPr>
              <a:t>https://www.gew.de/fileadmin/media/publikationen/hv/Recht-und-Gehalt/Tarif/TV-L/Tarifvertrag_im_Wortlaut/GEW-TVL-Broschuere-Tarifrecht-Laender-2023.pdf</a:t>
            </a:r>
            <a:r>
              <a:rPr lang="de-DE" sz="1600" dirty="0"/>
              <a:t> </a:t>
            </a:r>
          </a:p>
          <a:p>
            <a:endParaRPr lang="de-DE" sz="2400" dirty="0">
              <a:solidFill>
                <a:srgbClr val="FF0000"/>
              </a:solidFill>
            </a:endParaRPr>
          </a:p>
          <a:p>
            <a:endParaRPr lang="de-DE" sz="2400" dirty="0"/>
          </a:p>
          <a:p>
            <a:endParaRPr lang="de-DE" dirty="0"/>
          </a:p>
        </p:txBody>
      </p:sp>
      <p:sp>
        <p:nvSpPr>
          <p:cNvPr id="4" name="Foliennummernplatzhalter 3">
            <a:extLst>
              <a:ext uri="{FF2B5EF4-FFF2-40B4-BE49-F238E27FC236}">
                <a16:creationId xmlns:a16="http://schemas.microsoft.com/office/drawing/2014/main" id="{2DD46FDA-137C-47E6-BB54-4AE49338E84C}"/>
              </a:ext>
            </a:extLst>
          </p:cNvPr>
          <p:cNvSpPr>
            <a:spLocks noGrp="1"/>
          </p:cNvSpPr>
          <p:nvPr>
            <p:ph type="sldNum" sz="quarter" idx="12"/>
          </p:nvPr>
        </p:nvSpPr>
        <p:spPr/>
        <p:txBody>
          <a:bodyPr/>
          <a:lstStyle/>
          <a:p>
            <a:pPr>
              <a:defRPr/>
            </a:pPr>
            <a:fld id="{25FE3618-0A84-4213-A929-E30F62D96FAC}" type="slidenum">
              <a:rPr lang="de-DE" altLang="de-DE" smtClean="0"/>
              <a:pPr>
                <a:defRPr/>
              </a:pPr>
              <a:t>4</a:t>
            </a:fld>
            <a:endParaRPr lang="de-DE" altLang="de-DE"/>
          </a:p>
        </p:txBody>
      </p:sp>
    </p:spTree>
    <p:extLst>
      <p:ext uri="{BB962C8B-B14F-4D97-AF65-F5344CB8AC3E}">
        <p14:creationId xmlns:p14="http://schemas.microsoft.com/office/powerpoint/2010/main" val="255884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29583"/>
            <a:ext cx="7866063" cy="850900"/>
          </a:xfrm>
        </p:spPr>
        <p:txBody>
          <a:bodyPr/>
          <a:lstStyle/>
          <a:p>
            <a:r>
              <a:rPr lang="de-DE" dirty="0"/>
              <a:t>14. Mai 2019: EuGH-Urteil zur</a:t>
            </a:r>
            <a:br>
              <a:rPr lang="de-DE" dirty="0"/>
            </a:br>
            <a:r>
              <a:rPr lang="de-DE" dirty="0"/>
              <a:t>Arbeitszeiterfassung </a:t>
            </a:r>
          </a:p>
        </p:txBody>
      </p:sp>
      <p:sp>
        <p:nvSpPr>
          <p:cNvPr id="3" name="Inhaltsplatzhalter 2"/>
          <p:cNvSpPr>
            <a:spLocks noGrp="1"/>
          </p:cNvSpPr>
          <p:nvPr>
            <p:ph idx="1"/>
          </p:nvPr>
        </p:nvSpPr>
        <p:spPr>
          <a:xfrm>
            <a:off x="457200" y="2136775"/>
            <a:ext cx="8323263" cy="4760913"/>
          </a:xfrm>
        </p:spPr>
        <p:txBody>
          <a:bodyPr/>
          <a:lstStyle/>
          <a:p>
            <a:r>
              <a:rPr lang="de-DE" sz="2000" dirty="0"/>
              <a:t>Der EuGH qualifiziert die Schutzvorschriften der EU-Arbeitszeitrichtlinie als </a:t>
            </a:r>
            <a:r>
              <a:rPr lang="de-DE" sz="2000" dirty="0">
                <a:solidFill>
                  <a:srgbClr val="FF0000"/>
                </a:solidFill>
              </a:rPr>
              <a:t>Europäische Grundrechte</a:t>
            </a:r>
            <a:r>
              <a:rPr lang="de-DE" sz="2000" dirty="0"/>
              <a:t>, die zwingend einzuhalten sind.</a:t>
            </a:r>
          </a:p>
          <a:p>
            <a:r>
              <a:rPr lang="de-DE" sz="2000" dirty="0"/>
              <a:t>Ohne </a:t>
            </a:r>
            <a:r>
              <a:rPr lang="de-DE" sz="2000" dirty="0">
                <a:solidFill>
                  <a:srgbClr val="FF0000"/>
                </a:solidFill>
              </a:rPr>
              <a:t>Arbeitszeiterfassung</a:t>
            </a:r>
            <a:r>
              <a:rPr lang="de-DE" sz="2000" dirty="0"/>
              <a:t> kann der </a:t>
            </a:r>
            <a:r>
              <a:rPr lang="de-DE" sz="2000" dirty="0">
                <a:solidFill>
                  <a:srgbClr val="FF0000"/>
                </a:solidFill>
              </a:rPr>
              <a:t>Arbeitgeber</a:t>
            </a:r>
            <a:r>
              <a:rPr lang="de-DE" sz="2000" dirty="0"/>
              <a:t> nicht dafür sorgen, dass diese eingehalten werden.</a:t>
            </a:r>
          </a:p>
          <a:p>
            <a:r>
              <a:rPr lang="de-DE" sz="2000" dirty="0"/>
              <a:t>Ohne Arbeitszeiterfassung können die Beschäftigtenvertretungen ihre </a:t>
            </a:r>
            <a:r>
              <a:rPr lang="de-DE" sz="2000" dirty="0">
                <a:solidFill>
                  <a:srgbClr val="FF0000"/>
                </a:solidFill>
              </a:rPr>
              <a:t>Kontrollfunktion</a:t>
            </a:r>
            <a:r>
              <a:rPr lang="de-DE" sz="2000" dirty="0"/>
              <a:t> nicht wirksam ausüben.</a:t>
            </a:r>
          </a:p>
          <a:p>
            <a:r>
              <a:rPr lang="de-DE" sz="2000" dirty="0"/>
              <a:t>Die </a:t>
            </a:r>
            <a:r>
              <a:rPr lang="de-DE" sz="2000" dirty="0">
                <a:solidFill>
                  <a:srgbClr val="FF0000"/>
                </a:solidFill>
              </a:rPr>
              <a:t>Mitgliedsstaaten</a:t>
            </a:r>
            <a:r>
              <a:rPr lang="de-DE" sz="2000" dirty="0"/>
              <a:t> müssen daher durch </a:t>
            </a:r>
            <a:r>
              <a:rPr lang="de-DE" sz="2000" dirty="0">
                <a:solidFill>
                  <a:srgbClr val="FF0000"/>
                </a:solidFill>
              </a:rPr>
              <a:t>geeignete Maßnahmen </a:t>
            </a:r>
            <a:r>
              <a:rPr lang="de-DE" sz="2000" dirty="0"/>
              <a:t>Sorge tragen, dass die Arbeitgeber die Arbeitszeit erfassen. </a:t>
            </a:r>
          </a:p>
          <a:p>
            <a:r>
              <a:rPr lang="de-DE" sz="2000" dirty="0"/>
              <a:t>Das kann auch durch </a:t>
            </a:r>
            <a:r>
              <a:rPr lang="de-DE" sz="2000" dirty="0">
                <a:solidFill>
                  <a:srgbClr val="FF0000"/>
                </a:solidFill>
              </a:rPr>
              <a:t>Selbstaufzeichnung</a:t>
            </a:r>
            <a:r>
              <a:rPr lang="de-DE" sz="2000" dirty="0"/>
              <a:t> durch die Arbeitnehmer geschehen.</a:t>
            </a:r>
          </a:p>
          <a:p>
            <a:r>
              <a:rPr lang="de-DE" sz="2000" dirty="0"/>
              <a:t>Volltext des Urteils:</a:t>
            </a:r>
          </a:p>
          <a:p>
            <a:pPr marL="0" indent="0">
              <a:buNone/>
            </a:pPr>
            <a:r>
              <a:rPr lang="de-DE" sz="1400" u="sng" dirty="0">
                <a:hlinkClick r:id="rId3"/>
              </a:rPr>
              <a:t>http://curia.europa.eu/juris/document/document.jsf;jsessionid=95BED4EB68E692725A9D4FC13C830264?text=&amp;docid=214043&amp;pageIndex=0&amp;doclang=DE&amp;mode=req&amp;dir=&amp;occ=first&amp;part=1&amp;cid=7965679</a:t>
            </a:r>
            <a:r>
              <a:rPr lang="de-DE" sz="1400" dirty="0"/>
              <a:t> </a:t>
            </a:r>
          </a:p>
          <a:p>
            <a:endParaRPr lang="de-DE" sz="2000" dirty="0"/>
          </a:p>
          <a:p>
            <a:endParaRPr lang="de-DE" sz="2000" dirty="0"/>
          </a:p>
        </p:txBody>
      </p:sp>
      <p:sp>
        <p:nvSpPr>
          <p:cNvPr id="4" name="Foliennummernplatzhalter 3"/>
          <p:cNvSpPr>
            <a:spLocks noGrp="1"/>
          </p:cNvSpPr>
          <p:nvPr>
            <p:ph type="sldNum" sz="quarter" idx="12"/>
          </p:nvPr>
        </p:nvSpPr>
        <p:spPr/>
        <p:txBody>
          <a:bodyPr/>
          <a:lstStyle/>
          <a:p>
            <a:pPr>
              <a:defRPr/>
            </a:pPr>
            <a:fld id="{25FE3618-0A84-4213-A929-E30F62D96FAC}" type="slidenum">
              <a:rPr lang="de-DE" altLang="de-DE" smtClean="0"/>
              <a:pPr>
                <a:defRPr/>
              </a:pPr>
              <a:t>5</a:t>
            </a:fld>
            <a:endParaRPr lang="de-DE" altLang="de-DE"/>
          </a:p>
        </p:txBody>
      </p:sp>
    </p:spTree>
    <p:extLst>
      <p:ext uri="{BB962C8B-B14F-4D97-AF65-F5344CB8AC3E}">
        <p14:creationId xmlns:p14="http://schemas.microsoft.com/office/powerpoint/2010/main" val="36520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A3958-94DC-4D91-B0E6-8701E5576888}"/>
              </a:ext>
            </a:extLst>
          </p:cNvPr>
          <p:cNvSpPr>
            <a:spLocks noGrp="1"/>
          </p:cNvSpPr>
          <p:nvPr>
            <p:ph type="title"/>
          </p:nvPr>
        </p:nvSpPr>
        <p:spPr>
          <a:xfrm>
            <a:off x="457200" y="920749"/>
            <a:ext cx="7866063" cy="850900"/>
          </a:xfrm>
        </p:spPr>
        <p:txBody>
          <a:bodyPr/>
          <a:lstStyle/>
          <a:p>
            <a:r>
              <a:rPr lang="de-DE" dirty="0"/>
              <a:t>BAG-Urteil vom 13. September 2022</a:t>
            </a:r>
            <a:br>
              <a:rPr lang="de-DE" dirty="0"/>
            </a:br>
            <a:endParaRPr lang="de-DE" dirty="0"/>
          </a:p>
        </p:txBody>
      </p:sp>
      <p:sp>
        <p:nvSpPr>
          <p:cNvPr id="3" name="Inhaltsplatzhalter 2">
            <a:extLst>
              <a:ext uri="{FF2B5EF4-FFF2-40B4-BE49-F238E27FC236}">
                <a16:creationId xmlns:a16="http://schemas.microsoft.com/office/drawing/2014/main" id="{B6688FF5-44F5-447C-8BDD-B6668C44E1F0}"/>
              </a:ext>
            </a:extLst>
          </p:cNvPr>
          <p:cNvSpPr>
            <a:spLocks noGrp="1"/>
          </p:cNvSpPr>
          <p:nvPr>
            <p:ph idx="1"/>
          </p:nvPr>
        </p:nvSpPr>
        <p:spPr>
          <a:xfrm>
            <a:off x="457200" y="1954212"/>
            <a:ext cx="8323263" cy="4760913"/>
          </a:xfrm>
        </p:spPr>
        <p:txBody>
          <a:bodyPr/>
          <a:lstStyle/>
          <a:p>
            <a:r>
              <a:rPr lang="de-DE" sz="2400" dirty="0"/>
              <a:t>PM des BAG:</a:t>
            </a:r>
            <a:br>
              <a:rPr lang="de-DE" sz="2400" dirty="0"/>
            </a:br>
            <a:r>
              <a:rPr lang="de-DE" sz="2000" dirty="0"/>
              <a:t>„Der Arbeitgeber ist </a:t>
            </a:r>
            <a:r>
              <a:rPr lang="de-DE" sz="2000" b="1" dirty="0">
                <a:solidFill>
                  <a:srgbClr val="FF0000"/>
                </a:solidFill>
              </a:rPr>
              <a:t>nach § 3 Abs. 2 Nr. 1 ArbSchG </a:t>
            </a:r>
            <a:r>
              <a:rPr lang="de-DE" sz="2000" dirty="0">
                <a:solidFill>
                  <a:srgbClr val="FF0000"/>
                </a:solidFill>
              </a:rPr>
              <a:t>verpflichtet, ein System einzuführen, mit dem die von den Arbeitnehmern geleistete Arbeitszeit erfasst werden kann</a:t>
            </a:r>
            <a:r>
              <a:rPr lang="de-DE" sz="2000" dirty="0"/>
              <a:t>. Aufgrund dieser gesetzlichen Pflicht kann der Betriebsrat die Einführung eines Systems der (elektronischen) Arbeitszeiterfassung im Betrieb nicht mithilfe der Einigungsstelle erzwingen. Ein entsprechendes Mitbestimmungsrecht nach § 87 BetrVG besteht nur, wenn und soweit die betriebliche Angelegenheit nicht schon gesetzlich geregelt ist.“</a:t>
            </a:r>
          </a:p>
          <a:p>
            <a:r>
              <a:rPr lang="de-DE" sz="2000" dirty="0">
                <a:hlinkClick r:id="rId2"/>
              </a:rPr>
              <a:t>https://www.bundesarbeitsgericht.de/presse/einfuehrung-elektronischer-zeiterfassung-initiativrecht-des-betriebsrats/</a:t>
            </a:r>
            <a:r>
              <a:rPr lang="de-DE" sz="2000" dirty="0"/>
              <a:t> </a:t>
            </a:r>
            <a:br>
              <a:rPr lang="de-DE" sz="2000" dirty="0"/>
            </a:br>
            <a:endParaRPr lang="de-DE" sz="2000" dirty="0"/>
          </a:p>
        </p:txBody>
      </p:sp>
      <p:sp>
        <p:nvSpPr>
          <p:cNvPr id="4" name="Foliennummernplatzhalter 3">
            <a:extLst>
              <a:ext uri="{FF2B5EF4-FFF2-40B4-BE49-F238E27FC236}">
                <a16:creationId xmlns:a16="http://schemas.microsoft.com/office/drawing/2014/main" id="{442599D1-5462-45AB-B478-FC5B18181CF0}"/>
              </a:ext>
            </a:extLst>
          </p:cNvPr>
          <p:cNvSpPr>
            <a:spLocks noGrp="1"/>
          </p:cNvSpPr>
          <p:nvPr>
            <p:ph type="sldNum" sz="quarter" idx="12"/>
          </p:nvPr>
        </p:nvSpPr>
        <p:spPr/>
        <p:txBody>
          <a:bodyPr/>
          <a:lstStyle/>
          <a:p>
            <a:pPr>
              <a:defRPr/>
            </a:pPr>
            <a:fld id="{25FE3618-0A84-4213-A929-E30F62D96FAC}" type="slidenum">
              <a:rPr lang="de-DE" altLang="de-DE" smtClean="0"/>
              <a:pPr>
                <a:defRPr/>
              </a:pPr>
              <a:t>6</a:t>
            </a:fld>
            <a:endParaRPr lang="de-DE" altLang="de-DE"/>
          </a:p>
        </p:txBody>
      </p:sp>
    </p:spTree>
    <p:extLst>
      <p:ext uri="{BB962C8B-B14F-4D97-AF65-F5344CB8AC3E}">
        <p14:creationId xmlns:p14="http://schemas.microsoft.com/office/powerpoint/2010/main" val="135550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EC8BE-D374-4070-B04B-B0780E501B6A}"/>
              </a:ext>
            </a:extLst>
          </p:cNvPr>
          <p:cNvSpPr>
            <a:spLocks noGrp="1"/>
          </p:cNvSpPr>
          <p:nvPr>
            <p:ph type="title"/>
          </p:nvPr>
        </p:nvSpPr>
        <p:spPr/>
        <p:txBody>
          <a:bodyPr/>
          <a:lstStyle/>
          <a:p>
            <a:r>
              <a:rPr lang="de-DE" dirty="0"/>
              <a:t>Zentrale Vorschriften der </a:t>
            </a:r>
            <a:br>
              <a:rPr lang="de-DE" dirty="0"/>
            </a:br>
            <a:r>
              <a:rPr lang="de-DE" dirty="0"/>
              <a:t>EU-Arbeitszeitrichtlinie</a:t>
            </a:r>
          </a:p>
        </p:txBody>
      </p:sp>
      <p:sp>
        <p:nvSpPr>
          <p:cNvPr id="3" name="Inhaltsplatzhalter 2">
            <a:extLst>
              <a:ext uri="{FF2B5EF4-FFF2-40B4-BE49-F238E27FC236}">
                <a16:creationId xmlns:a16="http://schemas.microsoft.com/office/drawing/2014/main" id="{AC095AAB-5318-4455-B614-70301295461B}"/>
              </a:ext>
            </a:extLst>
          </p:cNvPr>
          <p:cNvSpPr>
            <a:spLocks noGrp="1"/>
          </p:cNvSpPr>
          <p:nvPr>
            <p:ph idx="1"/>
          </p:nvPr>
        </p:nvSpPr>
        <p:spPr>
          <a:xfrm>
            <a:off x="457200" y="1561419"/>
            <a:ext cx="8323263" cy="4760913"/>
          </a:xfrm>
        </p:spPr>
        <p:txBody>
          <a:bodyPr/>
          <a:lstStyle/>
          <a:p>
            <a:pPr lvl="0"/>
            <a:r>
              <a:rPr lang="de-DE" sz="2400" b="1" dirty="0"/>
              <a:t>Art. 3</a:t>
            </a:r>
            <a:r>
              <a:rPr lang="de-DE" sz="2400" dirty="0"/>
              <a:t> </a:t>
            </a:r>
            <a:r>
              <a:rPr lang="de-DE" sz="2400" b="1" dirty="0"/>
              <a:t>tägliche Ruhezeit</a:t>
            </a:r>
            <a:r>
              <a:rPr lang="de-DE" sz="2400" dirty="0"/>
              <a:t> (mindestens 11 Stunden zusammenhängend), </a:t>
            </a:r>
          </a:p>
          <a:p>
            <a:pPr lvl="0"/>
            <a:r>
              <a:rPr lang="de-DE" sz="2400" b="1" dirty="0"/>
              <a:t>Art. 4</a:t>
            </a:r>
            <a:r>
              <a:rPr lang="de-DE" sz="2400" dirty="0"/>
              <a:t> </a:t>
            </a:r>
            <a:r>
              <a:rPr lang="de-DE" sz="2400" b="1" dirty="0"/>
              <a:t>Ruhepause</a:t>
            </a:r>
            <a:r>
              <a:rPr lang="de-DE" sz="2400" dirty="0"/>
              <a:t> (bei einer Arbeitszeit über sechs Stunden), </a:t>
            </a:r>
          </a:p>
          <a:p>
            <a:pPr lvl="0"/>
            <a:r>
              <a:rPr lang="de-DE" sz="2400" b="1" dirty="0"/>
              <a:t>Art. 5</a:t>
            </a:r>
            <a:r>
              <a:rPr lang="de-DE" sz="2400" dirty="0"/>
              <a:t> </a:t>
            </a:r>
            <a:r>
              <a:rPr lang="de-DE" sz="2400" b="1" dirty="0"/>
              <a:t>wöchentliche Ruhezeit</a:t>
            </a:r>
            <a:r>
              <a:rPr lang="de-DE" sz="2400" dirty="0"/>
              <a:t> (24 Stunden plus 11 Stunden täglicher Ruhezeit, – kann lt. Art. 16 auf einen 14-Tage-Bezugszeitraum ausgedehnt werden), </a:t>
            </a:r>
          </a:p>
          <a:p>
            <a:pPr lvl="0"/>
            <a:r>
              <a:rPr lang="de-DE" sz="2400" b="1" dirty="0"/>
              <a:t>Art. 6</a:t>
            </a:r>
            <a:r>
              <a:rPr lang="de-DE" sz="2400" dirty="0"/>
              <a:t> </a:t>
            </a:r>
            <a:r>
              <a:rPr lang="de-DE" sz="2400" b="1" dirty="0"/>
              <a:t>Höchstarbeitszeit</a:t>
            </a:r>
            <a:r>
              <a:rPr lang="de-DE" sz="2400" dirty="0"/>
              <a:t> (48 Stunden je 7-Tage-Zeitraum – </a:t>
            </a:r>
            <a:br>
              <a:rPr lang="de-DE" sz="2400" dirty="0"/>
            </a:br>
            <a:r>
              <a:rPr lang="de-DE" sz="2400" dirty="0"/>
              <a:t>kann lt. Art. 16 auf einen 4-Monats-Bezugszeitraum ausgedehnt werden), </a:t>
            </a:r>
          </a:p>
          <a:p>
            <a:pPr lvl="0"/>
            <a:r>
              <a:rPr lang="de-DE" sz="2400" b="1" dirty="0"/>
              <a:t>Art. 7 Mindesturlaub</a:t>
            </a:r>
            <a:r>
              <a:rPr lang="de-DE" sz="2400" dirty="0"/>
              <a:t> (4 Wochen, finanzielle Abgeltung nur bei Beendigung des Arbeitsverhältnisses) </a:t>
            </a:r>
          </a:p>
          <a:p>
            <a:pPr lvl="0"/>
            <a:r>
              <a:rPr lang="de-DE" sz="2400" b="1" dirty="0"/>
              <a:t>Art. 8</a:t>
            </a:r>
            <a:r>
              <a:rPr lang="de-DE" sz="2400" dirty="0"/>
              <a:t> </a:t>
            </a:r>
            <a:r>
              <a:rPr lang="de-DE" sz="2400" b="1" dirty="0"/>
              <a:t>Nachtarbeit</a:t>
            </a:r>
            <a:r>
              <a:rPr lang="de-DE" sz="2400" dirty="0"/>
              <a:t> (hier nur 8 Stunden Arbeit je 24 Stunden).</a:t>
            </a:r>
          </a:p>
          <a:p>
            <a:pPr marL="0" lvl="0" indent="0">
              <a:buNone/>
            </a:pPr>
            <a:r>
              <a:rPr lang="de-DE" sz="1800" dirty="0">
                <a:hlinkClick r:id="rId2"/>
              </a:rPr>
              <a:t>https://eur-lex.europa.eu/legal-content/DE/TXT/PDF/?uri=CELEX:32003L0088</a:t>
            </a:r>
            <a:r>
              <a:rPr lang="de-DE" sz="1800" dirty="0"/>
              <a:t> </a:t>
            </a:r>
          </a:p>
          <a:p>
            <a:endParaRPr lang="de-DE" sz="2400" dirty="0"/>
          </a:p>
        </p:txBody>
      </p:sp>
      <p:sp>
        <p:nvSpPr>
          <p:cNvPr id="4" name="Foliennummernplatzhalter 3">
            <a:extLst>
              <a:ext uri="{FF2B5EF4-FFF2-40B4-BE49-F238E27FC236}">
                <a16:creationId xmlns:a16="http://schemas.microsoft.com/office/drawing/2014/main" id="{D4A83163-C9EE-404F-A19E-33A77F0DACD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5FE3618-0A84-4213-A929-E30F62D96FAC}" type="slidenum">
              <a:rPr kumimoji="0" lang="de-DE" altLang="de-DE" sz="900" b="0" i="0" u="none" strike="noStrike" kern="1200" cap="none" spc="0" normalizeH="0" baseline="0" noProof="0" smtClean="0">
                <a:ln>
                  <a:noFill/>
                </a:ln>
                <a:solidFill>
                  <a:srgbClr val="898989"/>
                </a:solidFill>
                <a:effectLst/>
                <a:uLnTx/>
                <a:uFillTx/>
                <a:latin typeface="Calibri" pitchFamily="34" charset="0"/>
                <a:ea typeface="Geneva"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de-DE" altLang="de-DE" sz="900" b="0" i="0" u="none" strike="noStrike" kern="1200" cap="none" spc="0" normalizeH="0" baseline="0" noProof="0">
              <a:ln>
                <a:noFill/>
              </a:ln>
              <a:solidFill>
                <a:srgbClr val="898989"/>
              </a:solidFill>
              <a:effectLst/>
              <a:uLnTx/>
              <a:uFillTx/>
              <a:latin typeface="Calibri" pitchFamily="34" charset="0"/>
              <a:ea typeface="Geneva" charset="-128"/>
              <a:cs typeface="+mn-cs"/>
            </a:endParaRPr>
          </a:p>
        </p:txBody>
      </p:sp>
    </p:spTree>
    <p:extLst>
      <p:ext uri="{BB962C8B-B14F-4D97-AF65-F5344CB8AC3E}">
        <p14:creationId xmlns:p14="http://schemas.microsoft.com/office/powerpoint/2010/main" val="190651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70A47-82C6-4FE3-B796-CBB62AED78C9}"/>
              </a:ext>
            </a:extLst>
          </p:cNvPr>
          <p:cNvSpPr>
            <a:spLocks noGrp="1"/>
          </p:cNvSpPr>
          <p:nvPr>
            <p:ph type="title"/>
          </p:nvPr>
        </p:nvSpPr>
        <p:spPr>
          <a:xfrm>
            <a:off x="924791" y="813625"/>
            <a:ext cx="7398472" cy="850900"/>
          </a:xfrm>
        </p:spPr>
        <p:txBody>
          <a:bodyPr/>
          <a:lstStyle/>
          <a:p>
            <a:pPr marL="0" indent="0">
              <a:buNone/>
            </a:pPr>
            <a:r>
              <a:rPr lang="de-DE" dirty="0"/>
              <a:t>EU-Arbeitszeitrichtlinie</a:t>
            </a:r>
          </a:p>
        </p:txBody>
      </p:sp>
      <p:sp>
        <p:nvSpPr>
          <p:cNvPr id="3" name="Inhaltsplatzhalter 2">
            <a:extLst>
              <a:ext uri="{FF2B5EF4-FFF2-40B4-BE49-F238E27FC236}">
                <a16:creationId xmlns:a16="http://schemas.microsoft.com/office/drawing/2014/main" id="{A59F81E8-212B-4102-B21E-B84ADA31E1FC}"/>
              </a:ext>
            </a:extLst>
          </p:cNvPr>
          <p:cNvSpPr>
            <a:spLocks noGrp="1"/>
          </p:cNvSpPr>
          <p:nvPr>
            <p:ph idx="1"/>
          </p:nvPr>
        </p:nvSpPr>
        <p:spPr>
          <a:xfrm>
            <a:off x="924791" y="1506022"/>
            <a:ext cx="7024255" cy="5218113"/>
          </a:xfrm>
        </p:spPr>
        <p:txBody>
          <a:bodyPr/>
          <a:lstStyle/>
          <a:p>
            <a:pPr marL="0" indent="0">
              <a:buNone/>
            </a:pPr>
            <a:r>
              <a:rPr lang="de-DE" i="1" dirty="0"/>
              <a:t>Art.  17 Abweichungen </a:t>
            </a:r>
          </a:p>
          <a:p>
            <a:pPr marL="0" indent="0">
              <a:buNone/>
            </a:pPr>
            <a:r>
              <a:rPr lang="de-DE" sz="2000" i="1" dirty="0"/>
              <a:t>(1) </a:t>
            </a:r>
            <a:r>
              <a:rPr lang="de-DE" sz="2000" i="1" dirty="0">
                <a:solidFill>
                  <a:srgbClr val="0070C0"/>
                </a:solidFill>
              </a:rPr>
              <a:t>Unter Beachtung der allgemeinen Grundsätze des Schutzes  der  Sicherheit  und  der  Gesundheit  der  Arbeitnehmer </a:t>
            </a:r>
            <a:r>
              <a:rPr lang="de-DE" sz="2000" i="1" dirty="0"/>
              <a:t>können  die  Mitgliedstaaten  von  den  Artikeln  3  bis  6,  8  und  16 abweichen,  </a:t>
            </a:r>
            <a:r>
              <a:rPr lang="de-DE" sz="2000" i="1" dirty="0">
                <a:solidFill>
                  <a:srgbClr val="D90723"/>
                </a:solidFill>
              </a:rPr>
              <a:t>wenn die Arbeitszeit wegen der besonderen Merkmale der ausgeübten Tätigkeit nicht gemessen und/oder nicht im Voraus  festgelegt wird oder von den Arbeitnehmern selbst festgelegt werden  kann</a:t>
            </a:r>
            <a:r>
              <a:rPr lang="de-DE" sz="2000" i="1" dirty="0"/>
              <a:t>,  und  zwar  </a:t>
            </a:r>
            <a:r>
              <a:rPr lang="de-DE" sz="2000" i="1" dirty="0">
                <a:solidFill>
                  <a:srgbClr val="00B050"/>
                </a:solidFill>
              </a:rPr>
              <a:t>insbesondere </a:t>
            </a:r>
            <a:r>
              <a:rPr lang="de-DE" sz="2000" i="1" dirty="0"/>
              <a:t> in  Bezug  auf nachstehende  Arbeitnehmer: </a:t>
            </a:r>
            <a:br>
              <a:rPr lang="de-DE" sz="2000" i="1" dirty="0"/>
            </a:br>
            <a:r>
              <a:rPr lang="de-DE" sz="2000" i="1" dirty="0"/>
              <a:t>a)   </a:t>
            </a:r>
            <a:r>
              <a:rPr lang="de-DE" sz="2000" i="1" dirty="0">
                <a:solidFill>
                  <a:srgbClr val="00B050"/>
                </a:solidFill>
              </a:rPr>
              <a:t>leitende    Angestellte    </a:t>
            </a:r>
            <a:r>
              <a:rPr lang="de-DE" sz="2000" i="1" dirty="0"/>
              <a:t>oder    sonstige    Personen    mit    selbstständiger  Entscheidungsbefugnis; </a:t>
            </a:r>
            <a:br>
              <a:rPr lang="de-DE" sz="2000" i="1" dirty="0"/>
            </a:br>
            <a:r>
              <a:rPr lang="de-DE" sz="2000" i="1" dirty="0"/>
              <a:t>b)  Arbeitskräfte,  die  </a:t>
            </a:r>
            <a:r>
              <a:rPr lang="de-DE" sz="2000" i="1" dirty="0">
                <a:solidFill>
                  <a:srgbClr val="00B050"/>
                </a:solidFill>
              </a:rPr>
              <a:t>Familienangehörige</a:t>
            </a:r>
            <a:r>
              <a:rPr lang="de-DE" sz="2000" i="1" dirty="0"/>
              <a:t>  sind; </a:t>
            </a:r>
            <a:br>
              <a:rPr lang="de-DE" sz="2000" i="1" dirty="0"/>
            </a:br>
            <a:r>
              <a:rPr lang="de-DE" sz="2000" i="1" dirty="0"/>
              <a:t>c)   Arbeitnehmer,  die  im  </a:t>
            </a:r>
            <a:r>
              <a:rPr lang="de-DE" sz="2000" i="1" dirty="0">
                <a:solidFill>
                  <a:srgbClr val="00B050"/>
                </a:solidFill>
              </a:rPr>
              <a:t>liturgischen  Bereich  von  Kirchen  oder Religionsgemeinschaften</a:t>
            </a:r>
            <a:r>
              <a:rPr lang="de-DE" sz="2000" i="1" dirty="0"/>
              <a:t>  beschäftigt  sind.</a:t>
            </a:r>
          </a:p>
        </p:txBody>
      </p:sp>
      <p:sp>
        <p:nvSpPr>
          <p:cNvPr id="4" name="Foliennummernplatzhalter 3">
            <a:extLst>
              <a:ext uri="{FF2B5EF4-FFF2-40B4-BE49-F238E27FC236}">
                <a16:creationId xmlns:a16="http://schemas.microsoft.com/office/drawing/2014/main" id="{11911C1A-2058-408F-A903-033771C04308}"/>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5FE3618-0A84-4213-A929-E30F62D96FAC}" type="slidenum">
              <a:rPr kumimoji="0" lang="de-DE" altLang="de-DE" sz="900" b="0" i="0" u="none" strike="noStrike" kern="1200" cap="none" spc="0" normalizeH="0" baseline="0" noProof="0" smtClean="0">
                <a:ln>
                  <a:noFill/>
                </a:ln>
                <a:solidFill>
                  <a:srgbClr val="898989"/>
                </a:solidFill>
                <a:effectLst/>
                <a:uLnTx/>
                <a:uFillTx/>
                <a:latin typeface="Calibri" pitchFamily="34" charset="0"/>
                <a:ea typeface="Geneva"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de-DE" altLang="de-DE" sz="900" b="0" i="0" u="none" strike="noStrike" kern="1200" cap="none" spc="0" normalizeH="0" baseline="0" noProof="0">
              <a:ln>
                <a:noFill/>
              </a:ln>
              <a:solidFill>
                <a:srgbClr val="898989"/>
              </a:solidFill>
              <a:effectLst/>
              <a:uLnTx/>
              <a:uFillTx/>
              <a:latin typeface="Calibri" pitchFamily="34" charset="0"/>
              <a:ea typeface="Geneva" charset="-128"/>
              <a:cs typeface="+mn-cs"/>
            </a:endParaRPr>
          </a:p>
        </p:txBody>
      </p:sp>
    </p:spTree>
    <p:extLst>
      <p:ext uri="{BB962C8B-B14F-4D97-AF65-F5344CB8AC3E}">
        <p14:creationId xmlns:p14="http://schemas.microsoft.com/office/powerpoint/2010/main" val="226055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30550-35AD-473B-80AE-2D5232B55A67}"/>
              </a:ext>
            </a:extLst>
          </p:cNvPr>
          <p:cNvSpPr>
            <a:spLocks noGrp="1"/>
          </p:cNvSpPr>
          <p:nvPr>
            <p:ph type="title"/>
          </p:nvPr>
        </p:nvSpPr>
        <p:spPr>
          <a:xfrm>
            <a:off x="272142" y="508908"/>
            <a:ext cx="7866063" cy="850900"/>
          </a:xfrm>
        </p:spPr>
        <p:txBody>
          <a:bodyPr/>
          <a:lstStyle/>
          <a:p>
            <a:r>
              <a:rPr lang="de-DE" dirty="0"/>
              <a:t>Schreiben KMK-Präsidentin an BMAS</a:t>
            </a:r>
          </a:p>
        </p:txBody>
      </p:sp>
      <p:sp>
        <p:nvSpPr>
          <p:cNvPr id="3" name="Inhaltsplatzhalter 2">
            <a:extLst>
              <a:ext uri="{FF2B5EF4-FFF2-40B4-BE49-F238E27FC236}">
                <a16:creationId xmlns:a16="http://schemas.microsoft.com/office/drawing/2014/main" id="{4A69AE1F-382D-400B-B544-72638DEE44FF}"/>
              </a:ext>
            </a:extLst>
          </p:cNvPr>
          <p:cNvSpPr>
            <a:spLocks noGrp="1"/>
          </p:cNvSpPr>
          <p:nvPr>
            <p:ph idx="1"/>
          </p:nvPr>
        </p:nvSpPr>
        <p:spPr>
          <a:xfrm>
            <a:off x="272142" y="1162729"/>
            <a:ext cx="8871857" cy="4760913"/>
          </a:xfrm>
        </p:spPr>
        <p:txBody>
          <a:bodyPr/>
          <a:lstStyle/>
          <a:p>
            <a:pPr marL="0" indent="0">
              <a:buNone/>
            </a:pPr>
            <a:r>
              <a:rPr lang="de-DE" sz="2000" dirty="0"/>
              <a:t>„Für Lehrkräfte – unabhängig, ob es sich um Tarifbeschäftigte oder um Beamte handelt – besteht die Besonderheit, dass sich die Aufteilung ihrer Arbeitszeit von derjenigen anderer Arbeitnehmerinnen und Arbeitnehmer wesentlich unterscheidet. Zwar beträgt die durchschnittliche Wochenarbeitszeit auch bei Lehrkräften in der Regel 40 Stunden. </a:t>
            </a:r>
            <a:r>
              <a:rPr lang="de-DE" sz="2000" dirty="0">
                <a:highlight>
                  <a:srgbClr val="FFFF00"/>
                </a:highlight>
              </a:rPr>
              <a:t>Ihre Arbeitszeit ist jedoch nur hinsichtlich der zu erteilenden Unterrichtsstunden messbar</a:t>
            </a:r>
            <a:r>
              <a:rPr lang="de-DE" sz="2000" dirty="0"/>
              <a:t>, während sie im Übrigen hinsichtlich der zahlreichen außerunterrichtlichen Tätigkeiten (Unterrichtsvor- und -nachbereitung, Korrekturen, Eltern- und Schülerbesprechungen, Verwaltungsarbeiten, Vertretungen, Aufsichten, Konferenzen, Schulausflüge, Klassenfahrten etc.) </a:t>
            </a:r>
            <a:r>
              <a:rPr lang="de-DE" sz="2000" dirty="0">
                <a:highlight>
                  <a:srgbClr val="FFFF00"/>
                </a:highlight>
              </a:rPr>
              <a:t>nicht im Einzelnen im Vorfeld vollständig prognostiziert und auch nicht arbeitgeberseitig überprüft werden </a:t>
            </a:r>
            <a:r>
              <a:rPr lang="de-DE" sz="2000" dirty="0"/>
              <a:t>kann. Dieser zweite, außerunterrichtliche Aufgabenbereich ist umso weniger exakt vorhersehbar, als die hierfür aufzuwendende Arbeitszeit nach Schülerzahl, Zusammensetzung der Schülerschaft, Schulart und Fächerkombination sowie nach den individuellen Fähigkeiten und Erfahrungen der einzelnen Lehrkraft unter-schiedlich ausfallen kann. Es gehört zum Berufsbild der Lehrkraft, dass diese ihre Aufgaben </a:t>
            </a:r>
            <a:r>
              <a:rPr lang="de-DE" sz="2000" dirty="0">
                <a:highlight>
                  <a:srgbClr val="FFFF00"/>
                </a:highlight>
              </a:rPr>
              <a:t>eigenverantwortlich und selbstständig </a:t>
            </a:r>
            <a:r>
              <a:rPr lang="de-DE" sz="2000" dirty="0"/>
              <a:t>ausübt. (…)</a:t>
            </a:r>
          </a:p>
          <a:p>
            <a:pPr marL="0" indent="0">
              <a:buNone/>
            </a:pPr>
            <a:r>
              <a:rPr lang="de-DE" sz="2000" dirty="0"/>
              <a:t>In diesem Zusammenhang bitte ich um Prüfung, inwieweit die </a:t>
            </a:r>
            <a:r>
              <a:rPr lang="de-DE" sz="2000" dirty="0">
                <a:highlight>
                  <a:srgbClr val="FFFF00"/>
                </a:highlight>
              </a:rPr>
              <a:t>Ausnahmevorschrift von Art. 17 Abs. 1 der Richtlinie 2003/88 EG einschlägig </a:t>
            </a:r>
            <a:r>
              <a:rPr lang="de-DE" sz="2000" dirty="0"/>
              <a:t>sein könnte.“</a:t>
            </a:r>
          </a:p>
        </p:txBody>
      </p:sp>
      <p:sp>
        <p:nvSpPr>
          <p:cNvPr id="4" name="Foliennummernplatzhalter 3">
            <a:extLst>
              <a:ext uri="{FF2B5EF4-FFF2-40B4-BE49-F238E27FC236}">
                <a16:creationId xmlns:a16="http://schemas.microsoft.com/office/drawing/2014/main" id="{A57342D4-73C1-44D7-BB47-B12756C9F271}"/>
              </a:ext>
            </a:extLst>
          </p:cNvPr>
          <p:cNvSpPr>
            <a:spLocks noGrp="1"/>
          </p:cNvSpPr>
          <p:nvPr>
            <p:ph type="sldNum" sz="quarter" idx="12"/>
          </p:nvPr>
        </p:nvSpPr>
        <p:spPr/>
        <p:txBody>
          <a:bodyPr/>
          <a:lstStyle/>
          <a:p>
            <a:pPr>
              <a:defRPr/>
            </a:pPr>
            <a:fld id="{25FE3618-0A84-4213-A929-E30F62D96FAC}" type="slidenum">
              <a:rPr lang="de-DE" altLang="de-DE" smtClean="0"/>
              <a:pPr>
                <a:defRPr/>
              </a:pPr>
              <a:t>9</a:t>
            </a:fld>
            <a:endParaRPr lang="de-DE" altLang="de-DE"/>
          </a:p>
        </p:txBody>
      </p:sp>
    </p:spTree>
    <p:extLst>
      <p:ext uri="{BB962C8B-B14F-4D97-AF65-F5344CB8AC3E}">
        <p14:creationId xmlns:p14="http://schemas.microsoft.com/office/powerpoint/2010/main" val="2004656236"/>
      </p:ext>
    </p:extLst>
  </p:cSld>
  <p:clrMapOvr>
    <a:masterClrMapping/>
  </p:clrMapOvr>
</p:sld>
</file>

<file path=ppt/theme/theme1.xml><?xml version="1.0" encoding="utf-8"?>
<a:theme xmlns:a="http://schemas.openxmlformats.org/drawingml/2006/main" name="GEW-PPT_2014 Textse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1864</Words>
  <Application>Microsoft Office PowerPoint</Application>
  <PresentationFormat>Bildschirmpräsentation (4:3)</PresentationFormat>
  <Paragraphs>111</Paragraphs>
  <Slides>14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Geneva</vt:lpstr>
      <vt:lpstr>Lucida Grande</vt:lpstr>
      <vt:lpstr>GEW-PPT_2014 Textseite</vt:lpstr>
      <vt:lpstr>PowerPoint-Präsentation</vt:lpstr>
      <vt:lpstr>Lehrkräftearbeitszeit:  Rechtlicher Rahmen</vt:lpstr>
      <vt:lpstr>Beamten-Arbeitszeit (Beispiele)</vt:lpstr>
      <vt:lpstr>Besonderheit tarifbeschäftigte Lehrkräfte</vt:lpstr>
      <vt:lpstr>14. Mai 2019: EuGH-Urteil zur Arbeitszeiterfassung </vt:lpstr>
      <vt:lpstr>BAG-Urteil vom 13. September 2022 </vt:lpstr>
      <vt:lpstr>Zentrale Vorschriften der  EU-Arbeitszeitrichtlinie</vt:lpstr>
      <vt:lpstr>EU-Arbeitszeitrichtlinie</vt:lpstr>
      <vt:lpstr>Schreiben KMK-Präsidentin an BMAS</vt:lpstr>
      <vt:lpstr>Antwort StS BMAS an KMK</vt:lpstr>
      <vt:lpstr>GEW-Anforderungen (I)</vt:lpstr>
      <vt:lpstr>GEW-Anforderungen (II)</vt:lpstr>
      <vt:lpstr>GEW-Anforderungen (III)  </vt:lpstr>
      <vt:lpstr>Was in eine DV / einen TV zur Arbeitszeiterfassung an Schulen gehört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Miriam Meyer-Plaschke</dc:creator>
  <cp:lastModifiedBy>Yvonne Heimbuechel</cp:lastModifiedBy>
  <cp:revision>453</cp:revision>
  <cp:lastPrinted>2024-03-11T16:02:16Z</cp:lastPrinted>
  <dcterms:created xsi:type="dcterms:W3CDTF">2013-12-16T10:15:24Z</dcterms:created>
  <dcterms:modified xsi:type="dcterms:W3CDTF">2024-04-29T12:22:38Z</dcterms:modified>
</cp:coreProperties>
</file>