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84" r:id="rId5"/>
    <p:sldId id="282" r:id="rId6"/>
    <p:sldId id="262" r:id="rId7"/>
    <p:sldId id="275" r:id="rId8"/>
    <p:sldId id="270" r:id="rId9"/>
    <p:sldId id="279" r:id="rId10"/>
    <p:sldId id="280" r:id="rId11"/>
    <p:sldId id="271" r:id="rId12"/>
    <p:sldId id="273" r:id="rId13"/>
    <p:sldId id="268" r:id="rId14"/>
    <p:sldId id="269" r:id="rId15"/>
    <p:sldId id="285" r:id="rId16"/>
  </p:sldIdLst>
  <p:sldSz cx="9144000" cy="6858000" type="screen4x3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Stellenumfang</a:t>
            </a:r>
            <a:r>
              <a:rPr lang="en-US" dirty="0" smtClean="0"/>
              <a:t> </a:t>
            </a:r>
            <a:r>
              <a:rPr lang="de-DE" sz="2160" b="1" i="0" u="none" strike="noStrike" baseline="0" dirty="0" smtClean="0"/>
              <a:t>(Angaben in %)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Stellenumfang (Angaben in %)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Tabelle1!$A$2:$A$8</c:f>
              <c:strCache>
                <c:ptCount val="7"/>
                <c:pt idx="0">
                  <c:v>volle Stelle</c:v>
                </c:pt>
                <c:pt idx="1">
                  <c:v>90 - 99%</c:v>
                </c:pt>
                <c:pt idx="2">
                  <c:v>80 - 89%</c:v>
                </c:pt>
                <c:pt idx="3">
                  <c:v>70 - 79%</c:v>
                </c:pt>
                <c:pt idx="4">
                  <c:v>60 - 69%</c:v>
                </c:pt>
                <c:pt idx="5">
                  <c:v>um 50%</c:v>
                </c:pt>
                <c:pt idx="6">
                  <c:v>unter 50%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58</c:v>
                </c:pt>
                <c:pt idx="1">
                  <c:v>4</c:v>
                </c:pt>
                <c:pt idx="2">
                  <c:v>4</c:v>
                </c:pt>
                <c:pt idx="3">
                  <c:v>24</c:v>
                </c:pt>
                <c:pt idx="4">
                  <c:v>3</c:v>
                </c:pt>
                <c:pt idx="5">
                  <c:v>6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(Mehrfachnennungen möglich, insg. 661 Teilnehmende)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demonstrieren</c:v>
                </c:pt>
                <c:pt idx="1">
                  <c:v>Unterschriften sammeln</c:v>
                </c:pt>
                <c:pt idx="2">
                  <c:v>KollegInnen aufklären</c:v>
                </c:pt>
                <c:pt idx="3">
                  <c:v>Schulaktion machen</c:v>
                </c:pt>
                <c:pt idx="4">
                  <c:v>Dienst nach Vorschrift machen</c:v>
                </c:pt>
                <c:pt idx="5">
                  <c:v>streiken</c:v>
                </c:pt>
                <c:pt idx="6">
                  <c:v>nichts machen</c:v>
                </c:pt>
                <c:pt idx="7">
                  <c:v>anderes…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381</c:v>
                </c:pt>
                <c:pt idx="1">
                  <c:v>299</c:v>
                </c:pt>
                <c:pt idx="2">
                  <c:v>298</c:v>
                </c:pt>
                <c:pt idx="3">
                  <c:v>282</c:v>
                </c:pt>
                <c:pt idx="4">
                  <c:v>217</c:v>
                </c:pt>
                <c:pt idx="5">
                  <c:v>196</c:v>
                </c:pt>
                <c:pt idx="6">
                  <c:v>23</c:v>
                </c:pt>
                <c:pt idx="7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04384"/>
        <c:axId val="69407872"/>
      </c:barChart>
      <c:catAx>
        <c:axId val="43904384"/>
        <c:scaling>
          <c:orientation val="minMax"/>
        </c:scaling>
        <c:delete val="0"/>
        <c:axPos val="b"/>
        <c:majorTickMark val="out"/>
        <c:minorTickMark val="none"/>
        <c:tickLblPos val="nextTo"/>
        <c:crossAx val="69407872"/>
        <c:crosses val="autoZero"/>
        <c:auto val="1"/>
        <c:lblAlgn val="ctr"/>
        <c:lblOffset val="100"/>
        <c:noMultiLvlLbl val="0"/>
      </c:catAx>
      <c:valAx>
        <c:axId val="694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904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/>
              <a:t>(Mehrfachnennungen möglich, insg. </a:t>
            </a:r>
            <a:r>
              <a:rPr lang="de-DE" dirty="0" smtClean="0"/>
              <a:t>337 </a:t>
            </a:r>
            <a:r>
              <a:rPr lang="de-DE" dirty="0"/>
              <a:t>Teilnehmende)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(Mehrfachnennungen möglich, insg. 661 Teilnehmende)</c:v>
                </c:pt>
              </c:strCache>
            </c:strRef>
          </c:tx>
          <c:invertIfNegative val="0"/>
          <c:cat>
            <c:strRef>
              <c:f>Tabelle1!$A$2:$A$5</c:f>
              <c:strCache>
                <c:ptCount val="4"/>
                <c:pt idx="0">
                  <c:v>Belastung in Vollzeit</c:v>
                </c:pt>
                <c:pt idx="1">
                  <c:v>Zeit für Kinder</c:v>
                </c:pt>
                <c:pt idx="2">
                  <c:v>andere…</c:v>
                </c:pt>
                <c:pt idx="3">
                  <c:v>Pflegeaufgaben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212</c:v>
                </c:pt>
                <c:pt idx="1">
                  <c:v>119</c:v>
                </c:pt>
                <c:pt idx="2">
                  <c:v>34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36960"/>
        <c:axId val="31738496"/>
      </c:barChart>
      <c:catAx>
        <c:axId val="3173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31738496"/>
        <c:crosses val="autoZero"/>
        <c:auto val="1"/>
        <c:lblAlgn val="ctr"/>
        <c:lblOffset val="100"/>
        <c:noMultiLvlLbl val="0"/>
      </c:catAx>
      <c:valAx>
        <c:axId val="3173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3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Ich arbeite... (Angaben in %)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Tabelle1!$A$2:$A$8</c:f>
              <c:strCache>
                <c:ptCount val="7"/>
                <c:pt idx="0">
                  <c:v>Ich komme hin</c:v>
                </c:pt>
                <c:pt idx="1">
                  <c:v>ca. 10% mehr</c:v>
                </c:pt>
                <c:pt idx="2">
                  <c:v>ca. 20% mehr</c:v>
                </c:pt>
                <c:pt idx="3">
                  <c:v>ca. 30% mehr</c:v>
                </c:pt>
                <c:pt idx="4">
                  <c:v>ca. 40% mehr</c:v>
                </c:pt>
                <c:pt idx="5">
                  <c:v>ca. 50% mehr</c:v>
                </c:pt>
                <c:pt idx="6">
                  <c:v>mehr als 50%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8</c:v>
                </c:pt>
                <c:pt idx="1">
                  <c:v>18</c:v>
                </c:pt>
                <c:pt idx="2">
                  <c:v>35</c:v>
                </c:pt>
                <c:pt idx="3">
                  <c:v>27</c:v>
                </c:pt>
                <c:pt idx="4">
                  <c:v>6</c:v>
                </c:pt>
                <c:pt idx="5">
                  <c:v>5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(Mehrfachnennungen möglich, insg. 661 Teilnehmende)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Verwaltungsarbeit</c:v>
                </c:pt>
                <c:pt idx="1">
                  <c:v>Konferenzen</c:v>
                </c:pt>
                <c:pt idx="2">
                  <c:v>Korrekturen</c:v>
                </c:pt>
                <c:pt idx="3">
                  <c:v>Schulentwickung</c:v>
                </c:pt>
                <c:pt idx="4">
                  <c:v>Absprachen</c:v>
                </c:pt>
                <c:pt idx="5">
                  <c:v>Unterrichtsvorb.</c:v>
                </c:pt>
                <c:pt idx="6">
                  <c:v>Elternarbeit</c:v>
                </c:pt>
                <c:pt idx="7">
                  <c:v>anderes…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446</c:v>
                </c:pt>
                <c:pt idx="1">
                  <c:v>341</c:v>
                </c:pt>
                <c:pt idx="2">
                  <c:v>276</c:v>
                </c:pt>
                <c:pt idx="3">
                  <c:v>265</c:v>
                </c:pt>
                <c:pt idx="4">
                  <c:v>196</c:v>
                </c:pt>
                <c:pt idx="5">
                  <c:v>192</c:v>
                </c:pt>
                <c:pt idx="6">
                  <c:v>131</c:v>
                </c:pt>
                <c:pt idx="7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141504"/>
        <c:axId val="33143040"/>
      </c:barChart>
      <c:catAx>
        <c:axId val="3314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33143040"/>
        <c:crosses val="autoZero"/>
        <c:auto val="1"/>
        <c:lblAlgn val="ctr"/>
        <c:lblOffset val="100"/>
        <c:noMultiLvlLbl val="0"/>
      </c:catAx>
      <c:valAx>
        <c:axId val="33143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14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Ich empfinde meine Arbeit als… (Angaben in %)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nicht belastend</c:v>
                </c:pt>
                <c:pt idx="1">
                  <c:v>wenig belastend</c:v>
                </c:pt>
                <c:pt idx="2">
                  <c:v>ausgewogen</c:v>
                </c:pt>
                <c:pt idx="3">
                  <c:v>stark belastend</c:v>
                </c:pt>
                <c:pt idx="4">
                  <c:v>zu stark belastend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41</c:v>
                </c:pt>
                <c:pt idx="3">
                  <c:v>47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(Mehrfachnennungen möglich, insg. 661 Teilnehmende)</c:v>
                </c:pt>
              </c:strCache>
            </c:strRef>
          </c:tx>
          <c:invertIfNegative val="0"/>
          <c:cat>
            <c:strRef>
              <c:f>Tabelle1!$A$2:$A$8</c:f>
              <c:strCache>
                <c:ptCount val="7"/>
                <c:pt idx="0">
                  <c:v>Schlafstörungen</c:v>
                </c:pt>
                <c:pt idx="1">
                  <c:v>Ungenügend fühlen</c:v>
                </c:pt>
                <c:pt idx="2">
                  <c:v>Gereiztheit</c:v>
                </c:pt>
                <c:pt idx="3">
                  <c:v>Antriebslosigkeit</c:v>
                </c:pt>
                <c:pt idx="4">
                  <c:v>psychische Krankheit</c:v>
                </c:pt>
                <c:pt idx="5">
                  <c:v>Nervosität</c:v>
                </c:pt>
                <c:pt idx="6">
                  <c:v>anderes…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388</c:v>
                </c:pt>
                <c:pt idx="1">
                  <c:v>327</c:v>
                </c:pt>
                <c:pt idx="2">
                  <c:v>326</c:v>
                </c:pt>
                <c:pt idx="3">
                  <c:v>262</c:v>
                </c:pt>
                <c:pt idx="4">
                  <c:v>131</c:v>
                </c:pt>
                <c:pt idx="5">
                  <c:v>92</c:v>
                </c:pt>
                <c:pt idx="6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51904"/>
        <c:axId val="33939456"/>
      </c:barChart>
      <c:catAx>
        <c:axId val="3265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33939456"/>
        <c:crosses val="autoZero"/>
        <c:auto val="1"/>
        <c:lblAlgn val="ctr"/>
        <c:lblOffset val="100"/>
        <c:noMultiLvlLbl val="0"/>
      </c:catAx>
      <c:valAx>
        <c:axId val="33939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65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(Mehrfachnennungen möglich, insg. 661 Teilnehmende)</c:v>
                </c:pt>
              </c:strCache>
            </c:strRef>
          </c:tx>
          <c:invertIfNegative val="0"/>
          <c:cat>
            <c:strRef>
              <c:f>Tabelle1!$A$2:$A$6</c:f>
              <c:strCache>
                <c:ptCount val="5"/>
                <c:pt idx="0">
                  <c:v>bezahlte Koor.-zeiten</c:v>
                </c:pt>
                <c:pt idx="1">
                  <c:v>weniger Unterricht</c:v>
                </c:pt>
                <c:pt idx="2">
                  <c:v>kleinere Klassen</c:v>
                </c:pt>
                <c:pt idx="3">
                  <c:v>Doppelbesetzung</c:v>
                </c:pt>
                <c:pt idx="4">
                  <c:v>andere…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456</c:v>
                </c:pt>
                <c:pt idx="1">
                  <c:v>436</c:v>
                </c:pt>
                <c:pt idx="2">
                  <c:v>385</c:v>
                </c:pt>
                <c:pt idx="3">
                  <c:v>363</c:v>
                </c:pt>
                <c:pt idx="4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1136"/>
        <c:axId val="34722560"/>
      </c:barChart>
      <c:catAx>
        <c:axId val="346511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722560"/>
        <c:crosses val="autoZero"/>
        <c:auto val="1"/>
        <c:lblAlgn val="ctr"/>
        <c:lblOffset val="100"/>
        <c:noMultiLvlLbl val="0"/>
      </c:catAx>
      <c:valAx>
        <c:axId val="3472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51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Thema im Kollegium? (Angaben in %)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Tabelle1!$A$2:$A$6</c:f>
              <c:strCache>
                <c:ptCount val="5"/>
                <c:pt idx="0">
                  <c:v>nie</c:v>
                </c:pt>
                <c:pt idx="1">
                  <c:v>selten</c:v>
                </c:pt>
                <c:pt idx="2">
                  <c:v>ab und zu</c:v>
                </c:pt>
                <c:pt idx="3">
                  <c:v>oft</c:v>
                </c:pt>
                <c:pt idx="4">
                  <c:v>dauernd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20</c:v>
                </c:pt>
                <c:pt idx="3">
                  <c:v>46</c:v>
                </c:pt>
                <c:pt idx="4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(Mehrfachnennungen möglich, insg. 661 Teilnehmende)</c:v>
                </c:pt>
              </c:strCache>
            </c:strRef>
          </c:tx>
          <c:invertIfNegative val="0"/>
          <c:cat>
            <c:strRef>
              <c:f>Tabelle1!$A$2:$A$9</c:f>
              <c:strCache>
                <c:ptCount val="8"/>
                <c:pt idx="0">
                  <c:v>Verabredungen im Koll. Getroffen</c:v>
                </c:pt>
                <c:pt idx="1">
                  <c:v>Personalratsini gestartet</c:v>
                </c:pt>
                <c:pt idx="2">
                  <c:v>Anträge auf LK gestellt</c:v>
                </c:pt>
                <c:pt idx="3">
                  <c:v>mit Schulleitung zusammengearbeitet</c:v>
                </c:pt>
                <c:pt idx="4">
                  <c:v>Betriebsgruppenarbeit gemacht</c:v>
                </c:pt>
                <c:pt idx="5">
                  <c:v>nichts gemacht</c:v>
                </c:pt>
                <c:pt idx="6">
                  <c:v>Aktionen gemacht</c:v>
                </c:pt>
                <c:pt idx="7">
                  <c:v>anderes gemacht…</c:v>
                </c:pt>
              </c:strCache>
            </c:strRef>
          </c:cat>
          <c:val>
            <c:numRef>
              <c:f>Tabelle1!$B$2:$B$9</c:f>
              <c:numCache>
                <c:formatCode>General</c:formatCode>
                <c:ptCount val="8"/>
                <c:pt idx="0">
                  <c:v>327</c:v>
                </c:pt>
                <c:pt idx="1">
                  <c:v>325</c:v>
                </c:pt>
                <c:pt idx="2">
                  <c:v>317</c:v>
                </c:pt>
                <c:pt idx="3">
                  <c:v>227</c:v>
                </c:pt>
                <c:pt idx="4">
                  <c:v>155</c:v>
                </c:pt>
                <c:pt idx="5">
                  <c:v>75</c:v>
                </c:pt>
                <c:pt idx="6">
                  <c:v>60</c:v>
                </c:pt>
                <c:pt idx="7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880448"/>
        <c:axId val="43881984"/>
      </c:barChart>
      <c:catAx>
        <c:axId val="4388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43881984"/>
        <c:crosses val="autoZero"/>
        <c:auto val="1"/>
        <c:lblAlgn val="ctr"/>
        <c:lblOffset val="100"/>
        <c:noMultiLvlLbl val="0"/>
      </c:catAx>
      <c:valAx>
        <c:axId val="4388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88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7788" y="0"/>
            <a:ext cx="2974975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095A3-CE40-4F7D-95F8-8056ED5D5AF6}" type="datetimeFigureOut">
              <a:rPr lang="de-DE" smtClean="0"/>
              <a:t>12.05.2014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7788" y="9494838"/>
            <a:ext cx="2974975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DF13A-55E8-4105-B1E6-6E8781E6FC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560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7FF08899-F5EA-4B48-B69A-641DF718206D}" type="datetimeFigureOut">
              <a:rPr lang="de-DE" smtClean="0"/>
              <a:t>12.05.2014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3B135006-54DF-41B9-B068-370884710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51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1341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43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408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695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62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64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6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47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89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371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09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80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273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83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5006-54DF-41B9-B068-370884710A4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8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D816-86CF-4B1F-9860-89DB660ABEFC}" type="datetimeFigureOut">
              <a:rPr lang="de-DE" smtClean="0"/>
              <a:pPr/>
              <a:t>12.05.2014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771800" y="6237312"/>
            <a:ext cx="3456384" cy="48416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r>
              <a:rPr lang="de-DE" dirty="0" smtClean="0"/>
              <a:t>Fredrik Dehnerdt: Prekäre Exzellenz, 17.4.2012</a:t>
            </a:r>
          </a:p>
          <a:p>
            <a:r>
              <a:rPr lang="de-DE" dirty="0" smtClean="0"/>
              <a:t>Veranstaltung im Rahmen des </a:t>
            </a:r>
            <a:r>
              <a:rPr lang="de-DE" dirty="0" err="1" smtClean="0"/>
              <a:t>Euromayday</a:t>
            </a:r>
            <a:r>
              <a:rPr lang="de-DE" dirty="0" smtClean="0"/>
              <a:t> 2012</a:t>
            </a:r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CFFA-8C5F-4760-9717-1BA109A58A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62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jjjjjjjjjjjjjjjjjj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CFFA-8C5F-4760-9717-1BA109A58A4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6111071"/>
            <a:ext cx="2771800" cy="74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418523_original_R_K_by_Sebastian Bernhard_pixelio.de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792088" y="476672"/>
            <a:ext cx="7524328" cy="564324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7200" b="1" dirty="0" smtClean="0">
                <a:solidFill>
                  <a:schemeClr val="bg1"/>
                </a:solidFill>
              </a:rPr>
              <a:t>„keine Freizeit, Scheidung“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872208"/>
          </a:xfrm>
        </p:spPr>
        <p:txBody>
          <a:bodyPr>
            <a:no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</a:rPr>
              <a:t>Online-Umfrage zur Arbeitsbelastung und Arbeitszeit von LehrerInnen in Hamburg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790056" y="6237312"/>
            <a:ext cx="37981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/>
              <a:t>Gewerkschaftstag der GEW Hamburg,  26. Mai 2014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9. Vorschläge zur Entlastung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45009"/>
              </p:ext>
            </p:extLst>
          </p:nvPr>
        </p:nvGraphicFramePr>
        <p:xfrm>
          <a:off x="457200" y="1600200"/>
          <a:ext cx="57709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300192" y="1757715"/>
            <a:ext cx="2304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Anderes… (insg. 579 Antworten „Als erstes würde ich…)</a:t>
            </a:r>
          </a:p>
          <a:p>
            <a:endParaRPr lang="de-DE" dirty="0" smtClean="0"/>
          </a:p>
          <a:p>
            <a:r>
              <a:rPr lang="de-DE" dirty="0" smtClean="0"/>
              <a:t>„mehr Personal, Räume, Erholung, Beratung“</a:t>
            </a:r>
          </a:p>
          <a:p>
            <a:endParaRPr lang="de-DE" dirty="0" smtClean="0"/>
          </a:p>
          <a:p>
            <a:r>
              <a:rPr lang="de-DE" dirty="0" smtClean="0"/>
              <a:t>„weniger Unterrichtsstunden, Verwaltungsaufgaben, Konferenzen, …“</a:t>
            </a:r>
          </a:p>
          <a:p>
            <a:endParaRPr lang="de-DE" dirty="0" smtClean="0"/>
          </a:p>
          <a:p>
            <a:r>
              <a:rPr lang="de-DE" dirty="0" smtClean="0"/>
              <a:t>„nicht gefühlt täglich neue Konzepte…“</a:t>
            </a:r>
          </a:p>
          <a:p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10. Belastung: Thema im Kollegium?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11. Unternommene Aktivitäten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698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300192" y="1757715"/>
            <a:ext cx="2304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Anderes…</a:t>
            </a:r>
          </a:p>
          <a:p>
            <a:endParaRPr lang="de-DE" dirty="0" smtClean="0"/>
          </a:p>
          <a:p>
            <a:r>
              <a:rPr lang="de-DE" dirty="0" smtClean="0"/>
              <a:t>AG psychosoziale Gesundheit gegründet</a:t>
            </a:r>
          </a:p>
          <a:p>
            <a:endParaRPr lang="de-DE" dirty="0" smtClean="0"/>
          </a:p>
          <a:p>
            <a:r>
              <a:rPr lang="de-DE" dirty="0" smtClean="0"/>
              <a:t>Gefährdungsanalyse durchgeführt</a:t>
            </a:r>
          </a:p>
          <a:p>
            <a:endParaRPr lang="de-DE" dirty="0" smtClean="0"/>
          </a:p>
          <a:p>
            <a:r>
              <a:rPr lang="de-DE" dirty="0" smtClean="0"/>
              <a:t>„Nein gesagt zu neuen Aufgaben“</a:t>
            </a:r>
          </a:p>
          <a:p>
            <a:endParaRPr lang="de-DE" dirty="0" smtClean="0"/>
          </a:p>
          <a:p>
            <a:r>
              <a:rPr lang="de-DE" dirty="0" smtClean="0"/>
              <a:t>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12. Ich würde mit der GEW…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7709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300192" y="1757715"/>
            <a:ext cx="2304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Anderes…</a:t>
            </a:r>
          </a:p>
          <a:p>
            <a:endParaRPr lang="de-DE" dirty="0" smtClean="0"/>
          </a:p>
          <a:p>
            <a:r>
              <a:rPr lang="de-DE" dirty="0" smtClean="0"/>
              <a:t>„Das schaff ich nicht auch noch!“</a:t>
            </a:r>
          </a:p>
          <a:p>
            <a:endParaRPr lang="de-DE" dirty="0" smtClean="0"/>
          </a:p>
          <a:p>
            <a:r>
              <a:rPr lang="de-DE" dirty="0" smtClean="0"/>
              <a:t>„als Mädchen für alles im Hintergrund helfen“</a:t>
            </a:r>
          </a:p>
          <a:p>
            <a:endParaRPr lang="de-DE" dirty="0" smtClean="0"/>
          </a:p>
          <a:p>
            <a:r>
              <a:rPr lang="de-DE" dirty="0" smtClean="0"/>
              <a:t>„Hamburger Straße stürmen“</a:t>
            </a:r>
          </a:p>
          <a:p>
            <a:endParaRPr lang="de-DE" dirty="0" smtClean="0"/>
          </a:p>
          <a:p>
            <a:r>
              <a:rPr lang="de-DE" dirty="0" smtClean="0"/>
              <a:t>„wenn‘s Sinn macht, mach ich alles mit“</a:t>
            </a:r>
          </a:p>
          <a:p>
            <a:endParaRPr lang="de-DE" dirty="0" smtClean="0"/>
          </a:p>
          <a:p>
            <a:r>
              <a:rPr lang="de-DE" dirty="0" smtClean="0"/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13. Wünsche an die GEW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dirty="0" smtClean="0"/>
              <a:t>Insgesamt deutlich mehr positive als negative Antworten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„</a:t>
            </a:r>
            <a:r>
              <a:rPr lang="de-DE" dirty="0" smtClean="0"/>
              <a:t>Organisation von Demos und Streiks – Aktionen, die Druck machen“</a:t>
            </a:r>
          </a:p>
          <a:p>
            <a:r>
              <a:rPr lang="de-DE" dirty="0" smtClean="0"/>
              <a:t>„keine „fantasievollen Aktionen“ – die machen Arbeit in der Vorbereitung, aber sie machen </a:t>
            </a:r>
            <a:r>
              <a:rPr lang="de-DE" smtClean="0"/>
              <a:t>keinen </a:t>
            </a:r>
            <a:r>
              <a:rPr lang="de-DE" smtClean="0"/>
              <a:t>Druck</a:t>
            </a:r>
            <a:endParaRPr lang="de-DE" dirty="0" smtClean="0"/>
          </a:p>
          <a:p>
            <a:r>
              <a:rPr lang="de-DE" dirty="0" smtClean="0"/>
              <a:t>„weiter kämpfen, ihr macht das schon ganz toll“</a:t>
            </a:r>
          </a:p>
          <a:p>
            <a:r>
              <a:rPr lang="de-DE" dirty="0" smtClean="0"/>
              <a:t>„Weiterhin viel Initiative, Unterstützung, Vernetzung und Kommunikation sowie offene Ohren!“</a:t>
            </a:r>
          </a:p>
          <a:p>
            <a:r>
              <a:rPr lang="de-DE" dirty="0" smtClean="0"/>
              <a:t>„…noch mehr Ideen entwickeln und mehr Energie aufbringen, um eine entschlossene gut vernetzte Solidaritätsgemeinschaft innerhalb der </a:t>
            </a:r>
            <a:r>
              <a:rPr lang="de-DE" dirty="0" err="1" smtClean="0"/>
              <a:t>LehrerInnenschaft</a:t>
            </a:r>
            <a:r>
              <a:rPr lang="de-DE" dirty="0" smtClean="0"/>
              <a:t> zu bewirken.“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496943_original_R_K_B_by_günther gumhold_pixelio.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576469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de-DE" sz="5400" b="1" dirty="0" smtClean="0"/>
              <a:t>„wenn‘s Sinn macht, </a:t>
            </a:r>
          </a:p>
          <a:p>
            <a:pPr algn="ctr">
              <a:buNone/>
            </a:pPr>
            <a:r>
              <a:rPr lang="de-DE" sz="5400" b="1" dirty="0" smtClean="0"/>
              <a:t>mach ich alles mit“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der Umfrage wollen wir…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063"/>
          </a:xfrm>
        </p:spPr>
        <p:txBody>
          <a:bodyPr>
            <a:normAutofit/>
          </a:bodyPr>
          <a:lstStyle/>
          <a:p>
            <a:pPr lvl="0"/>
            <a:r>
              <a:rPr lang="de-DE" dirty="0" smtClean="0"/>
              <a:t>Daten erheben, wie viel Lehrkräfte in Hamburg tatsächlich arbeiten,</a:t>
            </a:r>
          </a:p>
          <a:p>
            <a:pPr lvl="0"/>
            <a:r>
              <a:rPr lang="de-DE" dirty="0" smtClean="0"/>
              <a:t>zum Gespräch über Arbeitszeit und Arbeitsbelastung in den Kollegien und Betriebsgruppen anregen,</a:t>
            </a:r>
          </a:p>
          <a:p>
            <a:pPr lvl="0"/>
            <a:r>
              <a:rPr lang="de-DE" dirty="0" smtClean="0"/>
              <a:t>erfahren, was ihr bereit seid, gegen die Missstände zu unternehmen.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Fragen, Zeitraum und Rücklauf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Zwölf Fragen zum Thema Arbeitsbelastung und Arbeitszeit</a:t>
            </a:r>
          </a:p>
          <a:p>
            <a:r>
              <a:rPr lang="de-DE" dirty="0" smtClean="0"/>
              <a:t>Zeitraum: Februar bis April 2014</a:t>
            </a:r>
          </a:p>
          <a:p>
            <a:r>
              <a:rPr lang="de-DE" dirty="0" smtClean="0"/>
              <a:t>Rücklauf: 661 Antworten, davon </a:t>
            </a:r>
          </a:p>
          <a:p>
            <a:pPr lvl="1"/>
            <a:r>
              <a:rPr lang="de-DE" dirty="0" smtClean="0"/>
              <a:t>Stadtteilschule: 229</a:t>
            </a:r>
          </a:p>
          <a:p>
            <a:pPr lvl="1"/>
            <a:r>
              <a:rPr lang="de-DE" dirty="0" smtClean="0"/>
              <a:t>Grundschule: 160 </a:t>
            </a:r>
          </a:p>
          <a:p>
            <a:pPr lvl="1"/>
            <a:r>
              <a:rPr lang="de-DE" dirty="0" smtClean="0"/>
              <a:t>Gymnasium: 126</a:t>
            </a:r>
          </a:p>
          <a:p>
            <a:pPr lvl="1"/>
            <a:r>
              <a:rPr lang="de-DE" dirty="0" smtClean="0"/>
              <a:t>Berufliche Schule: 100</a:t>
            </a:r>
          </a:p>
          <a:p>
            <a:pPr lvl="1"/>
            <a:r>
              <a:rPr lang="de-DE" dirty="0" err="1" smtClean="0"/>
              <a:t>ReBBZ</a:t>
            </a:r>
            <a:r>
              <a:rPr lang="de-DE" dirty="0" smtClean="0"/>
              <a:t> oder Sonderschule: 42</a:t>
            </a:r>
          </a:p>
          <a:p>
            <a:pPr lvl="1"/>
            <a:r>
              <a:rPr lang="de-DE" dirty="0" smtClean="0"/>
              <a:t>Keine Angabe: 4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 Beschäftigungsvolumen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2859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Gründe für Teilzeit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919806"/>
              </p:ext>
            </p:extLst>
          </p:nvPr>
        </p:nvGraphicFramePr>
        <p:xfrm>
          <a:off x="457200" y="1600200"/>
          <a:ext cx="577098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300192" y="1757715"/>
            <a:ext cx="2304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Andere…</a:t>
            </a:r>
          </a:p>
          <a:p>
            <a:endParaRPr lang="de-DE" dirty="0" smtClean="0"/>
          </a:p>
          <a:p>
            <a:r>
              <a:rPr lang="de-DE" dirty="0" smtClean="0"/>
              <a:t>Mehr Ausgleich (Familie und Freizeit)</a:t>
            </a:r>
          </a:p>
          <a:p>
            <a:endParaRPr lang="de-DE" dirty="0" smtClean="0"/>
          </a:p>
          <a:p>
            <a:r>
              <a:rPr lang="de-DE" dirty="0" smtClean="0"/>
              <a:t>Gesundheitliche Gründe</a:t>
            </a:r>
          </a:p>
          <a:p>
            <a:endParaRPr lang="de-DE" dirty="0" smtClean="0"/>
          </a:p>
          <a:p>
            <a:r>
              <a:rPr lang="de-DE" dirty="0" smtClean="0"/>
              <a:t>Kombination mit anderen Tätigkeiten</a:t>
            </a:r>
          </a:p>
          <a:p>
            <a:endParaRPr lang="de-DE" dirty="0" smtClean="0"/>
          </a:p>
          <a:p>
            <a:r>
              <a:rPr lang="de-DE" dirty="0" smtClean="0"/>
              <a:t>Zwangsteilzeit</a:t>
            </a:r>
          </a:p>
          <a:p>
            <a:endParaRPr lang="de-DE" dirty="0" smtClean="0"/>
          </a:p>
          <a:p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4. Arbeitszeit und Arbeitsvolumen: Kommst Du mit deiner Arbeitszeit aus?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Arbeitszeitfresser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8429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300192" y="1757715"/>
            <a:ext cx="2304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Andere…</a:t>
            </a:r>
          </a:p>
          <a:p>
            <a:endParaRPr lang="de-DE" dirty="0" smtClean="0"/>
          </a:p>
          <a:p>
            <a:r>
              <a:rPr lang="de-DE" dirty="0" smtClean="0"/>
              <a:t>Fortbildungen</a:t>
            </a:r>
          </a:p>
          <a:p>
            <a:endParaRPr lang="de-DE" dirty="0" smtClean="0"/>
          </a:p>
          <a:p>
            <a:r>
              <a:rPr lang="de-DE" dirty="0" smtClean="0"/>
              <a:t>Einarbeiten in neue Formen (Inklusion, Ganztag)</a:t>
            </a:r>
          </a:p>
          <a:p>
            <a:endParaRPr lang="de-DE" dirty="0" smtClean="0"/>
          </a:p>
          <a:p>
            <a:r>
              <a:rPr lang="de-DE" dirty="0" smtClean="0"/>
              <a:t>Neue Aufgaben durch Ganztag und Inklusion</a:t>
            </a:r>
          </a:p>
          <a:p>
            <a:endParaRPr lang="de-DE" dirty="0" smtClean="0"/>
          </a:p>
          <a:p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6. Arbeitsbelastung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Belastungsauswirkungen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698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hteck 4"/>
          <p:cNvSpPr/>
          <p:nvPr/>
        </p:nvSpPr>
        <p:spPr>
          <a:xfrm>
            <a:off x="6156176" y="1757715"/>
            <a:ext cx="2448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Andere…</a:t>
            </a:r>
          </a:p>
          <a:p>
            <a:endParaRPr lang="de-DE" dirty="0" smtClean="0"/>
          </a:p>
          <a:p>
            <a:r>
              <a:rPr lang="de-DE" dirty="0" smtClean="0"/>
              <a:t>„Zeitnot“</a:t>
            </a:r>
          </a:p>
          <a:p>
            <a:endParaRPr lang="de-DE" dirty="0" smtClean="0"/>
          </a:p>
          <a:p>
            <a:r>
              <a:rPr lang="de-DE" dirty="0" smtClean="0"/>
              <a:t>„große Unzufriedenheit, da meine Unterrichts-</a:t>
            </a:r>
            <a:r>
              <a:rPr lang="de-DE" dirty="0" err="1" smtClean="0"/>
              <a:t>vorbereitung</a:t>
            </a:r>
            <a:r>
              <a:rPr lang="de-DE" dirty="0" smtClean="0"/>
              <a:t> zu kurz kommt“</a:t>
            </a:r>
          </a:p>
          <a:p>
            <a:endParaRPr lang="de-DE" dirty="0" smtClean="0"/>
          </a:p>
          <a:p>
            <a:r>
              <a:rPr lang="de-DE" dirty="0" smtClean="0"/>
              <a:t>Körperliche Beschwerden</a:t>
            </a:r>
          </a:p>
          <a:p>
            <a:endParaRPr lang="de-DE" dirty="0" smtClean="0"/>
          </a:p>
          <a:p>
            <a:r>
              <a:rPr lang="de-DE" dirty="0" smtClean="0"/>
              <a:t>„keine Freizeit, Scheidung“</a:t>
            </a:r>
          </a:p>
          <a:p>
            <a:endParaRPr lang="de-DE" dirty="0" smtClean="0"/>
          </a:p>
          <a:p>
            <a:r>
              <a:rPr lang="de-DE" dirty="0" smtClean="0"/>
              <a:t>…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Bildschirmpräsentation (4:3)</PresentationFormat>
  <Paragraphs>121</Paragraphs>
  <Slides>15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Larissa-Design</vt:lpstr>
      <vt:lpstr>„keine Freizeit, Scheidung“</vt:lpstr>
      <vt:lpstr>Mit der Umfrage wollen wir…</vt:lpstr>
      <vt:lpstr>1. Fragen, Zeitraum und Rücklauf</vt:lpstr>
      <vt:lpstr>2. Beschäftigungsvolumen</vt:lpstr>
      <vt:lpstr>3. Gründe für Teilzeit</vt:lpstr>
      <vt:lpstr>4. Arbeitszeit und Arbeitsvolumen: Kommst Du mit deiner Arbeitszeit aus?</vt:lpstr>
      <vt:lpstr>5. Arbeitszeitfresser</vt:lpstr>
      <vt:lpstr>6. Arbeitsbelastung</vt:lpstr>
      <vt:lpstr>7. Belastungsauswirkungen</vt:lpstr>
      <vt:lpstr>9. Vorschläge zur Entlastung</vt:lpstr>
      <vt:lpstr>10. Belastung: Thema im Kollegium?</vt:lpstr>
      <vt:lpstr>11. Unternommene Aktivitäten</vt:lpstr>
      <vt:lpstr>12. Ich würde mit der GEW…</vt:lpstr>
      <vt:lpstr>13. Wünsche an die GEW</vt:lpstr>
      <vt:lpstr>PowerPoint-Präsentation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Prekäre Exzellenz – Personalstruktur in Hochschule und Forschung</dc:title>
  <dc:creator>data</dc:creator>
  <cp:lastModifiedBy>Fredrik Dehnerdt</cp:lastModifiedBy>
  <cp:revision>52</cp:revision>
  <cp:lastPrinted>2014-05-12T11:01:36Z</cp:lastPrinted>
  <dcterms:created xsi:type="dcterms:W3CDTF">2012-04-04T09:45:45Z</dcterms:created>
  <dcterms:modified xsi:type="dcterms:W3CDTF">2014-05-12T11:03:17Z</dcterms:modified>
</cp:coreProperties>
</file>